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4" d="100"/>
          <a:sy n="54" d="100"/>
        </p:scale>
        <p:origin x="-64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E0C92-EE3D-4C95-800F-2F8233542055}"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1AF47-0BB2-466E-BDA6-2CE1217C4F42}" type="slidenum">
              <a:rPr lang="en-US" smtClean="0"/>
              <a:t>‹#›</a:t>
            </a:fld>
            <a:endParaRPr lang="en-US"/>
          </a:p>
        </p:txBody>
      </p:sp>
    </p:spTree>
    <p:extLst>
      <p:ext uri="{BB962C8B-B14F-4D97-AF65-F5344CB8AC3E}">
        <p14:creationId xmlns:p14="http://schemas.microsoft.com/office/powerpoint/2010/main" val="103027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2</a:t>
            </a:fld>
            <a:endParaRPr lang="en-US"/>
          </a:p>
        </p:txBody>
      </p:sp>
    </p:spTree>
    <p:extLst>
      <p:ext uri="{BB962C8B-B14F-4D97-AF65-F5344CB8AC3E}">
        <p14:creationId xmlns:p14="http://schemas.microsoft.com/office/powerpoint/2010/main" val="362009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11</a:t>
            </a:fld>
            <a:endParaRPr lang="en-US"/>
          </a:p>
        </p:txBody>
      </p:sp>
    </p:spTree>
    <p:extLst>
      <p:ext uri="{BB962C8B-B14F-4D97-AF65-F5344CB8AC3E}">
        <p14:creationId xmlns:p14="http://schemas.microsoft.com/office/powerpoint/2010/main" val="199120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12</a:t>
            </a:fld>
            <a:endParaRPr lang="en-US"/>
          </a:p>
        </p:txBody>
      </p:sp>
    </p:spTree>
    <p:extLst>
      <p:ext uri="{BB962C8B-B14F-4D97-AF65-F5344CB8AC3E}">
        <p14:creationId xmlns:p14="http://schemas.microsoft.com/office/powerpoint/2010/main" val="3507237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13</a:t>
            </a:fld>
            <a:endParaRPr lang="en-US"/>
          </a:p>
        </p:txBody>
      </p:sp>
    </p:spTree>
    <p:extLst>
      <p:ext uri="{BB962C8B-B14F-4D97-AF65-F5344CB8AC3E}">
        <p14:creationId xmlns:p14="http://schemas.microsoft.com/office/powerpoint/2010/main" val="535242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14</a:t>
            </a:fld>
            <a:endParaRPr lang="en-US"/>
          </a:p>
        </p:txBody>
      </p:sp>
    </p:spTree>
    <p:extLst>
      <p:ext uri="{BB962C8B-B14F-4D97-AF65-F5344CB8AC3E}">
        <p14:creationId xmlns:p14="http://schemas.microsoft.com/office/powerpoint/2010/main" val="3794020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15</a:t>
            </a:fld>
            <a:endParaRPr lang="en-US"/>
          </a:p>
        </p:txBody>
      </p:sp>
    </p:spTree>
    <p:extLst>
      <p:ext uri="{BB962C8B-B14F-4D97-AF65-F5344CB8AC3E}">
        <p14:creationId xmlns:p14="http://schemas.microsoft.com/office/powerpoint/2010/main" val="49835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16</a:t>
            </a:fld>
            <a:endParaRPr lang="en-US"/>
          </a:p>
        </p:txBody>
      </p:sp>
    </p:spTree>
    <p:extLst>
      <p:ext uri="{BB962C8B-B14F-4D97-AF65-F5344CB8AC3E}">
        <p14:creationId xmlns:p14="http://schemas.microsoft.com/office/powerpoint/2010/main" val="1614365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17</a:t>
            </a:fld>
            <a:endParaRPr lang="en-US"/>
          </a:p>
        </p:txBody>
      </p:sp>
    </p:spTree>
    <p:extLst>
      <p:ext uri="{BB962C8B-B14F-4D97-AF65-F5344CB8AC3E}">
        <p14:creationId xmlns:p14="http://schemas.microsoft.com/office/powerpoint/2010/main" val="1527781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18</a:t>
            </a:fld>
            <a:endParaRPr lang="en-US"/>
          </a:p>
        </p:txBody>
      </p:sp>
    </p:spTree>
    <p:extLst>
      <p:ext uri="{BB962C8B-B14F-4D97-AF65-F5344CB8AC3E}">
        <p14:creationId xmlns:p14="http://schemas.microsoft.com/office/powerpoint/2010/main" val="741327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19</a:t>
            </a:fld>
            <a:endParaRPr lang="en-US"/>
          </a:p>
        </p:txBody>
      </p:sp>
    </p:spTree>
    <p:extLst>
      <p:ext uri="{BB962C8B-B14F-4D97-AF65-F5344CB8AC3E}">
        <p14:creationId xmlns:p14="http://schemas.microsoft.com/office/powerpoint/2010/main" val="187988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3</a:t>
            </a:fld>
            <a:endParaRPr lang="en-US"/>
          </a:p>
        </p:txBody>
      </p:sp>
    </p:spTree>
    <p:extLst>
      <p:ext uri="{BB962C8B-B14F-4D97-AF65-F5344CB8AC3E}">
        <p14:creationId xmlns:p14="http://schemas.microsoft.com/office/powerpoint/2010/main" val="206222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4</a:t>
            </a:fld>
            <a:endParaRPr lang="en-US"/>
          </a:p>
        </p:txBody>
      </p:sp>
    </p:spTree>
    <p:extLst>
      <p:ext uri="{BB962C8B-B14F-4D97-AF65-F5344CB8AC3E}">
        <p14:creationId xmlns:p14="http://schemas.microsoft.com/office/powerpoint/2010/main" val="314372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5</a:t>
            </a:fld>
            <a:endParaRPr lang="en-US"/>
          </a:p>
        </p:txBody>
      </p:sp>
    </p:spTree>
    <p:extLst>
      <p:ext uri="{BB962C8B-B14F-4D97-AF65-F5344CB8AC3E}">
        <p14:creationId xmlns:p14="http://schemas.microsoft.com/office/powerpoint/2010/main" val="10706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6</a:t>
            </a:fld>
            <a:endParaRPr lang="en-US"/>
          </a:p>
        </p:txBody>
      </p:sp>
    </p:spTree>
    <p:extLst>
      <p:ext uri="{BB962C8B-B14F-4D97-AF65-F5344CB8AC3E}">
        <p14:creationId xmlns:p14="http://schemas.microsoft.com/office/powerpoint/2010/main" val="187717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7</a:t>
            </a:fld>
            <a:endParaRPr lang="en-US"/>
          </a:p>
        </p:txBody>
      </p:sp>
    </p:spTree>
    <p:extLst>
      <p:ext uri="{BB962C8B-B14F-4D97-AF65-F5344CB8AC3E}">
        <p14:creationId xmlns:p14="http://schemas.microsoft.com/office/powerpoint/2010/main" val="873081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8</a:t>
            </a:fld>
            <a:endParaRPr lang="en-US"/>
          </a:p>
        </p:txBody>
      </p:sp>
    </p:spTree>
    <p:extLst>
      <p:ext uri="{BB962C8B-B14F-4D97-AF65-F5344CB8AC3E}">
        <p14:creationId xmlns:p14="http://schemas.microsoft.com/office/powerpoint/2010/main" val="2694803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9</a:t>
            </a:fld>
            <a:endParaRPr lang="en-US"/>
          </a:p>
        </p:txBody>
      </p:sp>
    </p:spTree>
    <p:extLst>
      <p:ext uri="{BB962C8B-B14F-4D97-AF65-F5344CB8AC3E}">
        <p14:creationId xmlns:p14="http://schemas.microsoft.com/office/powerpoint/2010/main" val="1040052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823B6-0CA3-4765-B0E4-9D89F96541C4}" type="slidenum">
              <a:rPr lang="en-US" smtClean="0"/>
              <a:t>10</a:t>
            </a:fld>
            <a:endParaRPr lang="en-US"/>
          </a:p>
        </p:txBody>
      </p:sp>
    </p:spTree>
    <p:extLst>
      <p:ext uri="{BB962C8B-B14F-4D97-AF65-F5344CB8AC3E}">
        <p14:creationId xmlns:p14="http://schemas.microsoft.com/office/powerpoint/2010/main" val="62339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34D4D-06BB-4D47-81A0-3BCE4154F74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203821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34D4D-06BB-4D47-81A0-3BCE4154F74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153567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34D4D-06BB-4D47-81A0-3BCE4154F74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231667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34D4D-06BB-4D47-81A0-3BCE4154F74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142896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34D4D-06BB-4D47-81A0-3BCE4154F74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302601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34D4D-06BB-4D47-81A0-3BCE4154F74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69198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34D4D-06BB-4D47-81A0-3BCE4154F74C}"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322831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34D4D-06BB-4D47-81A0-3BCE4154F74C}"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20446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34D4D-06BB-4D47-81A0-3BCE4154F74C}"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168532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34D4D-06BB-4D47-81A0-3BCE4154F74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50784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34D4D-06BB-4D47-81A0-3BCE4154F74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9DB77-BC93-48FC-A48A-1E75920A412F}" type="slidenum">
              <a:rPr lang="en-US" smtClean="0"/>
              <a:t>‹#›</a:t>
            </a:fld>
            <a:endParaRPr lang="en-US"/>
          </a:p>
        </p:txBody>
      </p:sp>
    </p:spTree>
    <p:extLst>
      <p:ext uri="{BB962C8B-B14F-4D97-AF65-F5344CB8AC3E}">
        <p14:creationId xmlns:p14="http://schemas.microsoft.com/office/powerpoint/2010/main" val="10115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34D4D-06BB-4D47-81A0-3BCE4154F74C}"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9DB77-BC93-48FC-A48A-1E75920A412F}" type="slidenum">
              <a:rPr lang="en-US" smtClean="0"/>
              <a:t>‹#›</a:t>
            </a:fld>
            <a:endParaRPr lang="en-US"/>
          </a:p>
        </p:txBody>
      </p:sp>
    </p:spTree>
    <p:extLst>
      <p:ext uri="{BB962C8B-B14F-4D97-AF65-F5344CB8AC3E}">
        <p14:creationId xmlns:p14="http://schemas.microsoft.com/office/powerpoint/2010/main" val="671511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543" y="407963"/>
            <a:ext cx="9144000" cy="4561129"/>
          </a:xfr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a:latin typeface="BatangChe" panose="02030609000101010101" pitchFamily="49" charset="-127"/>
                <a:ea typeface="BatangChe" panose="02030609000101010101" pitchFamily="49" charset="-127"/>
              </a:rPr>
              <a:t>THIRD YEAR T.D.C., </a:t>
            </a:r>
            <a:r>
              <a:rPr lang="en-US" b="1" dirty="0" smtClean="0">
                <a:latin typeface="BatangChe" panose="02030609000101010101" pitchFamily="49" charset="-127"/>
                <a:ea typeface="BatangChe" panose="02030609000101010101" pitchFamily="49" charset="-127"/>
              </a:rPr>
              <a:t>SCIENCE</a:t>
            </a:r>
            <a:br>
              <a:rPr lang="en-US" b="1" dirty="0" smtClean="0">
                <a:latin typeface="BatangChe" panose="02030609000101010101" pitchFamily="49" charset="-127"/>
                <a:ea typeface="BatangChe" panose="02030609000101010101" pitchFamily="49" charset="-127"/>
              </a:rPr>
            </a:br>
            <a:r>
              <a:rPr lang="en-US" b="1" dirty="0" smtClean="0">
                <a:latin typeface="BatangChe" panose="02030609000101010101" pitchFamily="49" charset="-127"/>
                <a:ea typeface="BatangChe" panose="02030609000101010101" pitchFamily="49" charset="-127"/>
              </a:rPr>
              <a:t/>
            </a:r>
            <a:br>
              <a:rPr lang="en-US" b="1" dirty="0" smtClean="0">
                <a:latin typeface="BatangChe" panose="02030609000101010101" pitchFamily="49" charset="-127"/>
                <a:ea typeface="BatangChe" panose="02030609000101010101" pitchFamily="49" charset="-127"/>
              </a:rPr>
            </a:br>
            <a:r>
              <a:rPr lang="en-IN" b="1" dirty="0" smtClean="0">
                <a:latin typeface="BatangChe" panose="02030609000101010101" pitchFamily="49" charset="-127"/>
                <a:ea typeface="BatangChe" panose="02030609000101010101" pitchFamily="49" charset="-127"/>
              </a:rPr>
              <a:t>PAPER-III, Part E</a:t>
            </a:r>
            <a:br>
              <a:rPr lang="en-IN" b="1" dirty="0" smtClean="0">
                <a:latin typeface="BatangChe" panose="02030609000101010101" pitchFamily="49" charset="-127"/>
                <a:ea typeface="BatangChe" panose="02030609000101010101" pitchFamily="49" charset="-127"/>
              </a:rPr>
            </a:br>
            <a:r>
              <a:rPr lang="en-IN" b="1" dirty="0" smtClean="0">
                <a:latin typeface="BatangChe" panose="02030609000101010101" pitchFamily="49" charset="-127"/>
                <a:ea typeface="BatangChe" panose="02030609000101010101" pitchFamily="49" charset="-127"/>
              </a:rPr>
              <a:t/>
            </a:r>
            <a:br>
              <a:rPr lang="en-IN" b="1" dirty="0" smtClean="0">
                <a:latin typeface="BatangChe" panose="02030609000101010101" pitchFamily="49" charset="-127"/>
                <a:ea typeface="BatangChe" panose="02030609000101010101" pitchFamily="49" charset="-127"/>
              </a:rPr>
            </a:br>
            <a:r>
              <a:rPr lang="en-IN" b="1" dirty="0" smtClean="0">
                <a:latin typeface="BatangChe" panose="02030609000101010101" pitchFamily="49" charset="-127"/>
                <a:ea typeface="BatangChe" panose="02030609000101010101" pitchFamily="49" charset="-127"/>
              </a:rPr>
              <a:t>Paper Code - </a:t>
            </a:r>
            <a:r>
              <a:rPr lang="en-US" dirty="0" smtClean="0">
                <a:latin typeface="BatangChe" panose="02030609000101010101" pitchFamily="49" charset="-127"/>
                <a:ea typeface="BatangChe" panose="02030609000101010101" pitchFamily="49" charset="-127"/>
              </a:rPr>
              <a:t>3163</a:t>
            </a:r>
            <a:endParaRPr lang="en-US" dirty="0">
              <a:latin typeface="BatangChe" panose="02030609000101010101" pitchFamily="49" charset="-127"/>
              <a:ea typeface="BatangChe" panose="02030609000101010101" pitchFamily="49" charset="-127"/>
            </a:endParaRPr>
          </a:p>
        </p:txBody>
      </p:sp>
      <p:sp>
        <p:nvSpPr>
          <p:cNvPr id="4" name="Rectangle 3"/>
          <p:cNvSpPr/>
          <p:nvPr/>
        </p:nvSpPr>
        <p:spPr>
          <a:xfrm>
            <a:off x="2413862" y="5170208"/>
            <a:ext cx="7415363" cy="144655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smtClean="0">
                <a:ln/>
                <a:solidFill>
                  <a:srgbClr val="002060"/>
                </a:solidFill>
                <a:effectLst/>
                <a:latin typeface="Calisto MT" panose="02040603050505030304" pitchFamily="18" charset="0"/>
              </a:rPr>
              <a:t>SOLID STATE, NUCLEAR </a:t>
            </a:r>
          </a:p>
          <a:p>
            <a:pPr algn="ctr"/>
            <a:r>
              <a:rPr lang="en-US" sz="4400" b="1" cap="none" spc="0" dirty="0" smtClean="0">
                <a:ln/>
                <a:solidFill>
                  <a:srgbClr val="002060"/>
                </a:solidFill>
                <a:effectLst/>
                <a:latin typeface="Calisto MT" panose="02040603050505030304" pitchFamily="18" charset="0"/>
              </a:rPr>
              <a:t>AND PARTICLE PHYSICS</a:t>
            </a:r>
          </a:p>
        </p:txBody>
      </p:sp>
    </p:spTree>
    <p:extLst>
      <p:ext uri="{BB962C8B-B14F-4D97-AF65-F5344CB8AC3E}">
        <p14:creationId xmlns:p14="http://schemas.microsoft.com/office/powerpoint/2010/main" val="1250509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10</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351970" y="2824372"/>
                <a:ext cx="9085051" cy="540341"/>
              </a:xfrm>
              <a:prstGeom prst="rect">
                <a:avLst/>
              </a:prstGeom>
            </p:spPr>
            <p:txBody>
              <a:bodyPr wrap="square">
                <a:spAutoFit/>
              </a:bodyPr>
              <a:lstStyle/>
              <a:p>
                <a:r>
                  <a:rPr lang="en-IN" sz="2200" dirty="0">
                    <a:latin typeface="Times New Roman" panose="02020603050405020304" pitchFamily="18" charset="0"/>
                    <a:cs typeface="Times New Roman" panose="02020603050405020304" pitchFamily="18" charset="0"/>
                  </a:rPr>
                  <a:t>This means that </a:t>
                </a:r>
                <a14:m>
                  <m:oMath xmlns:m="http://schemas.openxmlformats.org/officeDocument/2006/math">
                    <m:func>
                      <m:funcPr>
                        <m:ctrlPr>
                          <a:rPr lang="en-US" sz="2200" i="1">
                            <a:latin typeface="Cambria Math"/>
                          </a:rPr>
                        </m:ctrlPr>
                      </m:funcPr>
                      <m:fName>
                        <m:r>
                          <m:rPr>
                            <m:sty m:val="p"/>
                          </m:rPr>
                          <a:rPr lang="en-IN" sz="2200">
                            <a:latin typeface="Cambria Math"/>
                          </a:rPr>
                          <m:t>sin</m:t>
                        </m:r>
                      </m:fName>
                      <m:e>
                        <m:r>
                          <a:rPr lang="en-IN" sz="2200" i="1">
                            <a:latin typeface="Cambria Math"/>
                          </a:rPr>
                          <m:t>𝑘𝑎</m:t>
                        </m:r>
                      </m:e>
                    </m:func>
                    <m:r>
                      <a:rPr lang="en-IN" sz="2200" i="1">
                        <a:latin typeface="Cambria Math"/>
                      </a:rPr>
                      <m:t>=0</m:t>
                    </m:r>
                  </m:oMath>
                </a14:m>
                <a:r>
                  <a:rPr lang="en-IN" sz="2200" dirty="0">
                    <a:latin typeface="Times New Roman" panose="02020603050405020304" pitchFamily="18" charset="0"/>
                    <a:cs typeface="Times New Roman" panose="02020603050405020304" pitchFamily="18" charset="0"/>
                  </a:rPr>
                  <a:t> or </a:t>
                </a:r>
                <a14:m>
                  <m:oMath xmlns:m="http://schemas.openxmlformats.org/officeDocument/2006/math">
                    <m:r>
                      <a:rPr lang="en-IN" sz="2200" i="1">
                        <a:latin typeface="Cambria Math"/>
                      </a:rPr>
                      <m:t>𝑘</m:t>
                    </m:r>
                    <m:r>
                      <a:rPr lang="en-IN" sz="2200" i="1">
                        <a:latin typeface="Cambria Math"/>
                      </a:rPr>
                      <m:t>=</m:t>
                    </m:r>
                    <m:f>
                      <m:fPr>
                        <m:ctrlPr>
                          <a:rPr lang="en-US" sz="2200" i="1">
                            <a:latin typeface="Cambria Math"/>
                          </a:rPr>
                        </m:ctrlPr>
                      </m:fPr>
                      <m:num>
                        <m:r>
                          <a:rPr lang="en-IN" sz="2200" i="1">
                            <a:latin typeface="Cambria Math"/>
                          </a:rPr>
                          <m:t>𝑛</m:t>
                        </m:r>
                        <m:r>
                          <a:rPr lang="en-IN" sz="2200" i="1">
                            <a:latin typeface="Cambria Math"/>
                          </a:rPr>
                          <m:t>𝜋</m:t>
                        </m:r>
                      </m:num>
                      <m:den>
                        <m:r>
                          <a:rPr lang="en-IN" sz="2200" i="1">
                            <a:latin typeface="Cambria Math"/>
                          </a:rPr>
                          <m:t>𝑎</m:t>
                        </m:r>
                      </m:den>
                    </m:f>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51970" y="2824372"/>
                <a:ext cx="9085051" cy="540341"/>
              </a:xfrm>
              <a:prstGeom prst="rect">
                <a:avLst/>
              </a:prstGeom>
              <a:blipFill rotWithShape="0">
                <a:blip r:embed="rId3"/>
                <a:stretch>
                  <a:fillRect l="-872" t="-1124" b="-7865"/>
                </a:stretch>
              </a:blipFill>
            </p:spPr>
            <p:txBody>
              <a:bodyPr/>
              <a:lstStyle/>
              <a:p>
                <a:r>
                  <a:rPr lang="en-US">
                    <a:noFill/>
                  </a:rPr>
                  <a:t> </a:t>
                </a:r>
              </a:p>
            </p:txBody>
          </p:sp>
        </mc:Fallback>
      </mc:AlternateContent>
      <p:grpSp>
        <p:nvGrpSpPr>
          <p:cNvPr id="10" name="Group 9"/>
          <p:cNvGrpSpPr/>
          <p:nvPr/>
        </p:nvGrpSpPr>
        <p:grpSpPr>
          <a:xfrm>
            <a:off x="-467591" y="1996691"/>
            <a:ext cx="9259023" cy="484960"/>
            <a:chOff x="-581892" y="1711357"/>
            <a:chExt cx="9259023" cy="484960"/>
          </a:xfrm>
        </p:grpSpPr>
        <mc:AlternateContent xmlns:mc="http://schemas.openxmlformats.org/markup-compatibility/2006" xmlns:a14="http://schemas.microsoft.com/office/drawing/2010/main">
          <mc:Choice Requires="a14">
            <p:sp>
              <p:nvSpPr>
                <p:cNvPr id="13" name="Rectangle 12"/>
                <p:cNvSpPr/>
                <p:nvPr/>
              </p:nvSpPr>
              <p:spPr>
                <a:xfrm>
                  <a:off x="-581892" y="1765430"/>
                  <a:ext cx="7373983" cy="430887"/>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𝜓</m:t>
                        </m:r>
                        <m:d>
                          <m:dPr>
                            <m:ctrlPr>
                              <a:rPr lang="en-US" sz="2200" i="1">
                                <a:latin typeface="Cambria Math"/>
                              </a:rPr>
                            </m:ctrlPr>
                          </m:dPr>
                          <m:e>
                            <m:r>
                              <a:rPr lang="en-US" sz="2200" i="1">
                                <a:latin typeface="Cambria Math" panose="02040503050406030204" pitchFamily="18" charset="0"/>
                              </a:rPr>
                              <m:t>𝑥</m:t>
                            </m:r>
                          </m:e>
                        </m:d>
                        <m:r>
                          <a:rPr lang="en-US" sz="2200" i="0">
                            <a:latin typeface="Cambria Math" panose="02040503050406030204" pitchFamily="18" charset="0"/>
                          </a:rPr>
                          <m:t>=</m:t>
                        </m:r>
                        <m:r>
                          <a:rPr lang="en-US" sz="2200" i="1">
                            <a:latin typeface="Cambria Math" panose="02040503050406030204" pitchFamily="18" charset="0"/>
                          </a:rPr>
                          <m:t>𝐴</m:t>
                        </m:r>
                        <m:func>
                          <m:funcPr>
                            <m:ctrlPr>
                              <a:rPr lang="en-US" sz="2200" i="1">
                                <a:latin typeface="Cambria Math"/>
                              </a:rPr>
                            </m:ctrlPr>
                          </m:funcPr>
                          <m:fName>
                            <m:r>
                              <m:rPr>
                                <m:sty m:val="p"/>
                              </m:rPr>
                              <a:rPr lang="en-US" sz="2200" i="0">
                                <a:latin typeface="Cambria Math" panose="02040503050406030204" pitchFamily="18" charset="0"/>
                              </a:rPr>
                              <m:t>sin</m:t>
                            </m:r>
                          </m:fName>
                          <m:e>
                            <m:r>
                              <a:rPr lang="en-US" sz="2200" i="1">
                                <a:latin typeface="Cambria Math" panose="02040503050406030204" pitchFamily="18" charset="0"/>
                              </a:rPr>
                              <m:t>𝑘𝑥</m:t>
                            </m:r>
                          </m:e>
                        </m:func>
                        <m:r>
                          <a:rPr lang="en-US" sz="2200" i="0">
                            <a:latin typeface="Cambria Math" panose="02040503050406030204" pitchFamily="18" charset="0"/>
                          </a:rPr>
                          <m:t>+</m:t>
                        </m:r>
                        <m:r>
                          <a:rPr lang="en-US" sz="2200" i="1">
                            <a:latin typeface="Cambria Math" panose="02040503050406030204" pitchFamily="18" charset="0"/>
                          </a:rPr>
                          <m:t>𝐵</m:t>
                        </m:r>
                        <m:func>
                          <m:funcPr>
                            <m:ctrlPr>
                              <a:rPr lang="en-US" sz="2200" i="1">
                                <a:latin typeface="Cambria Math"/>
                              </a:rPr>
                            </m:ctrlPr>
                          </m:funcPr>
                          <m:fName>
                            <m:r>
                              <m:rPr>
                                <m:sty m:val="p"/>
                              </m:rPr>
                              <a:rPr lang="en-US" sz="2200" i="0">
                                <a:latin typeface="Cambria Math" panose="02040503050406030204" pitchFamily="18" charset="0"/>
                              </a:rPr>
                              <m:t>cos</m:t>
                            </m:r>
                          </m:fName>
                          <m:e>
                            <m:r>
                              <a:rPr lang="en-US" sz="2200" i="1">
                                <a:latin typeface="Cambria Math" panose="02040503050406030204" pitchFamily="18" charset="0"/>
                              </a:rPr>
                              <m:t>𝑘𝑥</m:t>
                            </m:r>
                          </m:e>
                        </m:func>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581892" y="1765430"/>
                  <a:ext cx="7373983" cy="430887"/>
                </a:xfrm>
                <a:prstGeom prst="rect">
                  <a:avLst/>
                </a:prstGeom>
                <a:blipFill rotWithShape="0">
                  <a:blip r:embed="rId4"/>
                  <a:stretch>
                    <a:fillRect b="-15493"/>
                  </a:stretch>
                </a:blipFill>
              </p:spPr>
              <p:txBody>
                <a:bodyPr/>
                <a:lstStyle/>
                <a:p>
                  <a:r>
                    <a:rPr lang="en-US">
                      <a:noFill/>
                    </a:rPr>
                    <a:t> </a:t>
                  </a:r>
                </a:p>
              </p:txBody>
            </p:sp>
          </mc:Fallback>
        </mc:AlternateContent>
        <p:sp>
          <p:nvSpPr>
            <p:cNvPr id="14" name="TextBox 13"/>
            <p:cNvSpPr txBox="1"/>
            <p:nvPr/>
          </p:nvSpPr>
          <p:spPr>
            <a:xfrm>
              <a:off x="5250261" y="1711357"/>
              <a:ext cx="3426870" cy="461665"/>
            </a:xfrm>
            <a:prstGeom prst="rect">
              <a:avLst/>
            </a:prstGeom>
            <a:noFill/>
          </p:spPr>
          <p:txBody>
            <a:bodyPr wrap="square" rtlCol="0">
              <a:spAutoFit/>
            </a:bodyPr>
            <a:lstStyle/>
            <a:p>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Eq.2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 name="Rectangle 1"/>
          <p:cNvSpPr/>
          <p:nvPr/>
        </p:nvSpPr>
        <p:spPr>
          <a:xfrm>
            <a:off x="1175324" y="3581630"/>
            <a:ext cx="9994903" cy="2800767"/>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Here, </a:t>
            </a:r>
            <a:r>
              <a:rPr lang="en-US" sz="2200" i="1"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is an integer number=1, 2, 3</a:t>
            </a:r>
            <a:r>
              <a:rPr lang="en-US" sz="2200" dirty="0" smtClean="0">
                <a:latin typeface="Times New Roman" panose="02020603050405020304" pitchFamily="18" charset="0"/>
                <a:cs typeface="Times New Roman" panose="02020603050405020304" pitchFamily="18" charset="0"/>
              </a:rPr>
              <a:t>…..</a:t>
            </a:r>
          </a:p>
          <a:p>
            <a:pPr algn="just">
              <a:buClr>
                <a:srgbClr val="C00000"/>
              </a:buClr>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i="1" dirty="0" smtClean="0">
                <a:latin typeface="Times New Roman" panose="02020603050405020304" pitchFamily="18" charset="0"/>
                <a:cs typeface="Times New Roman" panose="02020603050405020304" pitchFamily="18" charset="0"/>
              </a:rPr>
              <a:t>n</a:t>
            </a:r>
            <a:r>
              <a:rPr lang="en-IN" sz="2200" dirty="0" smtClean="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cannot be zero since this again means that </a:t>
            </a:r>
            <a:r>
              <a:rPr lang="en-IN" sz="2200" i="1" dirty="0">
                <a:latin typeface="Times New Roman" panose="02020603050405020304" pitchFamily="18" charset="0"/>
                <a:cs typeface="Times New Roman" panose="02020603050405020304" pitchFamily="18" charset="0"/>
              </a:rPr>
              <a:t>Ψ</a:t>
            </a:r>
            <a:r>
              <a:rPr lang="en-IN" sz="2200" dirty="0">
                <a:latin typeface="Times New Roman" panose="02020603050405020304" pitchFamily="18" charset="0"/>
                <a:cs typeface="Times New Roman" panose="02020603050405020304" pitchFamily="18" charset="0"/>
              </a:rPr>
              <a:t>=0 everywhere in the </a:t>
            </a:r>
            <a:r>
              <a:rPr lang="en-IN" sz="2200" dirty="0" smtClean="0">
                <a:latin typeface="Times New Roman" panose="02020603050405020304" pitchFamily="18" charset="0"/>
                <a:cs typeface="Times New Roman" panose="02020603050405020304" pitchFamily="18" charset="0"/>
              </a:rPr>
              <a:t>box</a:t>
            </a: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In slide No. 4 we have mentioned that </a:t>
            </a:r>
            <a:r>
              <a:rPr lang="en-IN" sz="2200" i="1" dirty="0">
                <a:latin typeface="Times New Roman" panose="02020603050405020304" pitchFamily="18" charset="0"/>
                <a:cs typeface="Times New Roman" panose="02020603050405020304" pitchFamily="18" charset="0"/>
                <a:sym typeface="Symbol" panose="05050102010706020507" pitchFamily="18" charset="2"/>
              </a:rPr>
              <a:t></a:t>
            </a:r>
            <a:r>
              <a:rPr lang="en-IN" sz="2200" i="1"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sym typeface="Symbol" panose="05050102010706020507" pitchFamily="18" charset="2"/>
              </a:rPr>
              <a:t></a:t>
            </a:r>
            <a:r>
              <a:rPr lang="en-IN" sz="2200" dirty="0">
                <a:latin typeface="Times New Roman" panose="02020603050405020304" pitchFamily="18" charset="0"/>
                <a:cs typeface="Times New Roman" panose="02020603050405020304" pitchFamily="18" charset="0"/>
                <a:sym typeface="Symbol" panose="05050102010706020507" pitchFamily="18" charset="2"/>
              </a:rPr>
              <a:t> describes the probability </a:t>
            </a:r>
            <a:r>
              <a:rPr lang="en-IN" sz="2200" dirty="0">
                <a:latin typeface="Times New Roman" panose="02020603050405020304" pitchFamily="18" charset="0"/>
                <a:cs typeface="Times New Roman" panose="02020603050405020304" pitchFamily="18" charset="0"/>
              </a:rPr>
              <a:t>of finding the electron at that particular position at that particular time. So if </a:t>
            </a:r>
            <a:r>
              <a:rPr lang="en-IN" sz="2200" i="1" dirty="0">
                <a:latin typeface="Times New Roman" panose="02020603050405020304" pitchFamily="18" charset="0"/>
                <a:cs typeface="Times New Roman" panose="02020603050405020304" pitchFamily="18" charset="0"/>
              </a:rPr>
              <a:t>Ψ</a:t>
            </a:r>
            <a:r>
              <a:rPr lang="en-IN" sz="2200" dirty="0">
                <a:latin typeface="Times New Roman" panose="02020603050405020304" pitchFamily="18" charset="0"/>
                <a:cs typeface="Times New Roman" panose="02020603050405020304" pitchFamily="18" charset="0"/>
              </a:rPr>
              <a:t>=0 everywhere in the box (when </a:t>
            </a:r>
            <a:r>
              <a:rPr lang="en-IN" sz="2200" i="1" dirty="0">
                <a:latin typeface="Times New Roman" panose="02020603050405020304" pitchFamily="18" charset="0"/>
                <a:cs typeface="Times New Roman" panose="02020603050405020304" pitchFamily="18" charset="0"/>
              </a:rPr>
              <a:t>n</a:t>
            </a:r>
            <a:r>
              <a:rPr lang="en-IN" sz="2200" dirty="0">
                <a:latin typeface="Times New Roman" panose="02020603050405020304" pitchFamily="18" charset="0"/>
                <a:cs typeface="Times New Roman" panose="02020603050405020304" pitchFamily="18" charset="0"/>
              </a:rPr>
              <a:t>=0), this means that the electron is not </a:t>
            </a:r>
            <a:r>
              <a:rPr lang="en-IN" sz="2200" dirty="0" smtClean="0">
                <a:latin typeface="Times New Roman" panose="02020603050405020304" pitchFamily="18" charset="0"/>
                <a:cs typeface="Times New Roman" panose="02020603050405020304" pitchFamily="18" charset="0"/>
              </a:rPr>
              <a:t>present</a:t>
            </a:r>
          </a:p>
          <a:p>
            <a:pPr algn="just">
              <a:buClr>
                <a:srgbClr val="C00000"/>
              </a:buClr>
            </a:pPr>
            <a:endParaRPr lang="en-IN"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425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11</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18509" y="2130136"/>
            <a:ext cx="5953991" cy="4362739"/>
          </a:xfrm>
          <a:prstGeom prst="rect">
            <a:avLst/>
          </a:prstGeom>
        </p:spPr>
      </p:pic>
    </p:spTree>
    <p:extLst>
      <p:ext uri="{BB962C8B-B14F-4D97-AF65-F5344CB8AC3E}">
        <p14:creationId xmlns:p14="http://schemas.microsoft.com/office/powerpoint/2010/main" val="189744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12</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424707" y="2348899"/>
                <a:ext cx="8131468" cy="3576748"/>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solution to the Schrodinger wave equation (Eq. 1) for the </a:t>
                </a:r>
                <a:r>
                  <a:rPr lang="en-US" sz="2200" dirty="0" smtClean="0">
                    <a:latin typeface="Times New Roman" panose="02020603050405020304" pitchFamily="18" charset="0"/>
                    <a:cs typeface="Times New Roman" panose="02020603050405020304" pitchFamily="18" charset="0"/>
                  </a:rPr>
                  <a:t>region</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algn="just">
                  <a:buClr>
                    <a:srgbClr val="C00000"/>
                  </a:buClr>
                </a:pPr>
                <a:r>
                  <a:rPr lang="en-IN" sz="2400" dirty="0" smtClean="0">
                    <a:latin typeface="Times New Roman" panose="02020603050405020304" pitchFamily="18" charset="0"/>
                    <a:cs typeface="Times New Roman" panose="02020603050405020304" pitchFamily="18" charset="0"/>
                  </a:rPr>
                  <a:t>     0 </a:t>
                </a:r>
                <a:r>
                  <a:rPr lang="en-IN" sz="2400" dirty="0">
                    <a:latin typeface="Times New Roman" panose="02020603050405020304" pitchFamily="18" charset="0"/>
                    <a:cs typeface="Times New Roman" panose="02020603050405020304" pitchFamily="18" charset="0"/>
                  </a:rPr>
                  <a:t>&lt; </a:t>
                </a:r>
                <a:r>
                  <a:rPr lang="en-IN" sz="2400" i="1" dirty="0">
                    <a:latin typeface="Times New Roman" panose="02020603050405020304" pitchFamily="18" charset="0"/>
                    <a:cs typeface="Times New Roman" panose="02020603050405020304" pitchFamily="18" charset="0"/>
                  </a:rPr>
                  <a:t>x </a:t>
                </a:r>
                <a:r>
                  <a:rPr lang="en-IN" sz="2400" dirty="0">
                    <a:latin typeface="Times New Roman" panose="02020603050405020304" pitchFamily="18" charset="0"/>
                    <a:cs typeface="Times New Roman" panose="02020603050405020304" pitchFamily="18" charset="0"/>
                  </a:rPr>
                  <a:t>&lt; </a:t>
                </a:r>
                <a:r>
                  <a:rPr lang="en-IN" sz="2400" i="1" dirty="0">
                    <a:latin typeface="Times New Roman" panose="02020603050405020304" pitchFamily="18" charset="0"/>
                    <a:cs typeface="Times New Roman" panose="02020603050405020304" pitchFamily="18" charset="0"/>
                  </a:rPr>
                  <a:t>a</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is  :  </a:t>
                </a:r>
                <a14:m>
                  <m:oMath xmlns:m="http://schemas.openxmlformats.org/officeDocument/2006/math">
                    <m:sSub>
                      <m:sSubPr>
                        <m:ctrlPr>
                          <a:rPr lang="en-US" sz="2400" i="1">
                            <a:latin typeface="Cambria Math"/>
                          </a:rPr>
                        </m:ctrlPr>
                      </m:sSubPr>
                      <m:e>
                        <m:r>
                          <a:rPr lang="en-IN" sz="2400" i="1">
                            <a:latin typeface="Cambria Math"/>
                          </a:rPr>
                          <m:t>𝛹</m:t>
                        </m:r>
                      </m:e>
                      <m:sub>
                        <m:r>
                          <a:rPr lang="en-IN" sz="2400" i="1">
                            <a:latin typeface="Cambria Math"/>
                          </a:rPr>
                          <m:t>𝑛</m:t>
                        </m:r>
                      </m:sub>
                    </m:sSub>
                    <m:r>
                      <a:rPr lang="en-IN" sz="2400" i="1">
                        <a:latin typeface="Cambria Math"/>
                      </a:rPr>
                      <m:t>=</m:t>
                    </m:r>
                    <m:r>
                      <a:rPr lang="en-IN" sz="2400" i="1">
                        <a:latin typeface="Cambria Math"/>
                      </a:rPr>
                      <m:t>𝐴</m:t>
                    </m:r>
                    <m:func>
                      <m:funcPr>
                        <m:ctrlPr>
                          <a:rPr lang="en-US" sz="2400" i="1">
                            <a:latin typeface="Cambria Math"/>
                          </a:rPr>
                        </m:ctrlPr>
                      </m:funcPr>
                      <m:fName>
                        <m:r>
                          <m:rPr>
                            <m:sty m:val="p"/>
                          </m:rPr>
                          <a:rPr lang="en-IN" sz="2400">
                            <a:latin typeface="Cambria Math"/>
                          </a:rPr>
                          <m:t>sin</m:t>
                        </m:r>
                      </m:fName>
                      <m:e>
                        <m:f>
                          <m:fPr>
                            <m:ctrlPr>
                              <a:rPr lang="en-US" sz="2400" i="1">
                                <a:latin typeface="Cambria Math"/>
                              </a:rPr>
                            </m:ctrlPr>
                          </m:fPr>
                          <m:num>
                            <m:r>
                              <a:rPr lang="en-IN" sz="2400" i="1">
                                <a:latin typeface="Cambria Math"/>
                              </a:rPr>
                              <m:t>𝑛</m:t>
                            </m:r>
                            <m:r>
                              <a:rPr lang="en-IN" sz="2400" i="1">
                                <a:latin typeface="Cambria Math"/>
                              </a:rPr>
                              <m:t>𝜋</m:t>
                            </m:r>
                            <m:r>
                              <a:rPr lang="en-IN" sz="2400" i="1">
                                <a:latin typeface="Cambria Math"/>
                              </a:rPr>
                              <m:t>𝑥</m:t>
                            </m:r>
                          </m:num>
                          <m:den>
                            <m:r>
                              <a:rPr lang="en-IN" sz="2400" i="1">
                                <a:latin typeface="Cambria Math"/>
                              </a:rPr>
                              <m:t>𝑎</m:t>
                            </m:r>
                          </m:den>
                        </m:f>
                      </m:e>
                    </m:func>
                  </m:oMath>
                </a14:m>
                <a:r>
                  <a:rPr lang="en-IN" sz="2400"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 Eq.3</a:t>
                </a:r>
                <a:endParaRPr lang="en-IN" sz="24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IN" sz="24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400" dirty="0" smtClean="0">
                    <a:latin typeface="Times New Roman" panose="02020603050405020304" pitchFamily="18" charset="0"/>
                    <a:cs typeface="Times New Roman" panose="02020603050405020304" pitchFamily="18" charset="0"/>
                    <a:sym typeface="Symbol" panose="05050102010706020507" pitchFamily="18" charset="2"/>
                  </a:rPr>
                  <a:t> </a:t>
                </a:r>
                <a:r>
                  <a:rPr lang="en-IN" sz="2200" dirty="0">
                    <a:latin typeface="Times New Roman" panose="02020603050405020304" pitchFamily="18" charset="0"/>
                    <a:cs typeface="Times New Roman" panose="02020603050405020304" pitchFamily="18" charset="0"/>
                  </a:rPr>
                  <a:t>For each value of </a:t>
                </a:r>
                <a:r>
                  <a:rPr lang="en-IN" sz="2200" i="1" dirty="0">
                    <a:latin typeface="Times New Roman" panose="02020603050405020304" pitchFamily="18" charset="0"/>
                    <a:cs typeface="Times New Roman" panose="02020603050405020304" pitchFamily="18" charset="0"/>
                  </a:rPr>
                  <a:t>n</a:t>
                </a:r>
                <a:r>
                  <a:rPr lang="en-IN" sz="2200" dirty="0">
                    <a:latin typeface="Times New Roman" panose="02020603050405020304" pitchFamily="18" charset="0"/>
                    <a:cs typeface="Times New Roman" panose="02020603050405020304" pitchFamily="18" charset="0"/>
                  </a:rPr>
                  <a:t>, there is a corresponding quantum state </a:t>
                </a:r>
                <a14:m>
                  <m:oMath xmlns:m="http://schemas.openxmlformats.org/officeDocument/2006/math">
                    <m:sSub>
                      <m:sSubPr>
                        <m:ctrlPr>
                          <a:rPr lang="en-US" sz="2200" i="1">
                            <a:latin typeface="Cambria Math"/>
                          </a:rPr>
                        </m:ctrlPr>
                      </m:sSubPr>
                      <m:e>
                        <m:r>
                          <a:rPr lang="en-IN" sz="2200" i="1">
                            <a:latin typeface="Cambria Math"/>
                          </a:rPr>
                          <m:t>𝛹</m:t>
                        </m:r>
                      </m:e>
                      <m:sub>
                        <m:r>
                          <a:rPr lang="en-IN" sz="2200" i="1">
                            <a:latin typeface="Cambria Math"/>
                          </a:rPr>
                          <m:t>𝑛</m:t>
                        </m:r>
                      </m:sub>
                    </m:sSub>
                  </m:oMath>
                </a14:m>
                <a:r>
                  <a:rPr lang="en-IN" sz="2200" dirty="0">
                    <a:latin typeface="Times New Roman" panose="02020603050405020304" pitchFamily="18" charset="0"/>
                    <a:cs typeface="Times New Roman" panose="02020603050405020304" pitchFamily="18" charset="0"/>
                  </a:rPr>
                  <a:t> with an energy </a:t>
                </a:r>
                <a:r>
                  <a:rPr lang="en-IN" sz="2200" i="1" dirty="0" smtClean="0">
                    <a:latin typeface="Times New Roman" panose="02020603050405020304" pitchFamily="18" charset="0"/>
                    <a:cs typeface="Times New Roman" panose="02020603050405020304" pitchFamily="18" charset="0"/>
                  </a:rPr>
                  <a:t>E</a:t>
                </a:r>
                <a:r>
                  <a:rPr lang="en-IN" sz="2200" i="1" baseline="-25000" dirty="0" smtClean="0">
                    <a:latin typeface="Times New Roman" panose="02020603050405020304" pitchFamily="18" charset="0"/>
                    <a:cs typeface="Times New Roman" panose="02020603050405020304" pitchFamily="18" charset="0"/>
                  </a:rPr>
                  <a:t>n</a:t>
                </a:r>
              </a:p>
              <a:p>
                <a:pPr marL="342900" indent="-342900" algn="just">
                  <a:buClr>
                    <a:srgbClr val="C00000"/>
                  </a:buClr>
                  <a:buFont typeface="Wingdings" panose="05000000000000000000" pitchFamily="2" charset="2"/>
                  <a:buChar char="v"/>
                </a:pPr>
                <a:endParaRPr lang="en-IN" sz="2200" i="1" baseline="-250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smtClean="0">
                    <a:latin typeface="Times New Roman" panose="02020603050405020304" pitchFamily="18" charset="0"/>
                    <a:cs typeface="Times New Roman" panose="02020603050405020304" pitchFamily="18" charset="0"/>
                  </a:rPr>
                  <a:t>In other words, the electron cannot have any value of energy and the energies are quantized.</a:t>
                </a:r>
                <a:endParaRPr lang="en-US" sz="22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24707" y="2348899"/>
                <a:ext cx="8131468" cy="3576748"/>
              </a:xfrm>
              <a:prstGeom prst="rect">
                <a:avLst/>
              </a:prstGeom>
              <a:blipFill rotWithShape="0">
                <a:blip r:embed="rId3"/>
                <a:stretch>
                  <a:fillRect l="-1049" t="-1022" r="-975" b="-2555"/>
                </a:stretch>
              </a:blipFill>
            </p:spPr>
            <p:txBody>
              <a:bodyPr/>
              <a:lstStyle/>
              <a:p>
                <a:r>
                  <a:rPr lang="en-US">
                    <a:noFill/>
                  </a:rPr>
                  <a:t> </a:t>
                </a:r>
              </a:p>
            </p:txBody>
          </p:sp>
        </mc:Fallback>
      </mc:AlternateContent>
    </p:spTree>
    <p:extLst>
      <p:ext uri="{BB962C8B-B14F-4D97-AF65-F5344CB8AC3E}">
        <p14:creationId xmlns:p14="http://schemas.microsoft.com/office/powerpoint/2010/main" val="3948104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13</a:t>
            </a:fld>
            <a:endParaRPr lang="en-US" dirty="0"/>
          </a:p>
        </p:txBody>
      </p:sp>
      <p:sp>
        <p:nvSpPr>
          <p:cNvPr id="6" name="Rectangle 5"/>
          <p:cNvSpPr/>
          <p:nvPr/>
        </p:nvSpPr>
        <p:spPr>
          <a:xfrm>
            <a:off x="1160386" y="1157150"/>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520673" y="1741208"/>
            <a:ext cx="2355132" cy="461665"/>
          </a:xfrm>
          <a:prstGeom prst="rect">
            <a:avLst/>
          </a:prstGeom>
        </p:spPr>
        <p:txBody>
          <a:bodyPr wrap="none">
            <a:spAutoFit/>
          </a:bodyPr>
          <a:lstStyle/>
          <a:p>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Expression for E</a:t>
            </a:r>
            <a:r>
              <a:rPr lang="en-US" sz="2400" baseline="-250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776845" y="2202873"/>
            <a:ext cx="8406245" cy="4488872"/>
          </a:xfrm>
          <a:prstGeom prst="rect">
            <a:avLst/>
          </a:prstGeom>
        </p:spPr>
      </p:pic>
    </p:spTree>
    <p:extLst>
      <p:ext uri="{BB962C8B-B14F-4D97-AF65-F5344CB8AC3E}">
        <p14:creationId xmlns:p14="http://schemas.microsoft.com/office/powerpoint/2010/main" val="3769755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14</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531064" y="1880884"/>
            <a:ext cx="2355132" cy="461665"/>
          </a:xfrm>
          <a:prstGeom prst="rect">
            <a:avLst/>
          </a:prstGeom>
        </p:spPr>
        <p:txBody>
          <a:bodyPr wrap="none">
            <a:spAutoFit/>
          </a:bodyPr>
          <a:lstStyle/>
          <a:p>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Expression for E</a:t>
            </a:r>
            <a:r>
              <a:rPr lang="en-US" sz="2400" baseline="-250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160386" y="2683231"/>
            <a:ext cx="5046574" cy="457048"/>
          </a:xfrm>
          <a:prstGeom prst="rect">
            <a:avLst/>
          </a:prstGeom>
        </p:spPr>
        <p:txBody>
          <a:bodyPr wrap="none">
            <a:spAutoFit/>
          </a:bodyPr>
          <a:lstStyle/>
          <a:p>
            <a:pPr marL="228600" marR="0" algn="just">
              <a:lnSpc>
                <a:spcPct val="115000"/>
              </a:lnSpc>
              <a:spcBef>
                <a:spcPts val="0"/>
              </a:spcBef>
              <a:spcAft>
                <a:spcPts val="10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Putting these terms back into </a:t>
            </a:r>
            <a:r>
              <a:rPr lang="en-IN" sz="2200"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200" dirty="0">
                <a:latin typeface="Times New Roman" panose="02020603050405020304" pitchFamily="18" charset="0"/>
                <a:ea typeface="Calibri" panose="020F0502020204030204" pitchFamily="34" charset="0"/>
                <a:cs typeface="Times New Roman" panose="02020603050405020304" pitchFamily="18" charset="0"/>
              </a:rPr>
              <a:t>1), we get,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3" cstate="print">
            <a:extLst>
              <a:ext uri="{28A0092B-C50C-407E-A947-70E740481C1C}">
                <a14:useLocalDpi xmlns:a14="http://schemas.microsoft.com/office/drawing/2010/main" val="0"/>
              </a:ext>
            </a:extLst>
          </a:blip>
          <a:srcRect r="1553" b="11522"/>
          <a:stretch/>
        </p:blipFill>
        <p:spPr bwMode="auto">
          <a:xfrm>
            <a:off x="289618" y="3275287"/>
            <a:ext cx="7700992" cy="314700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p:cNvSpPr/>
              <p:nvPr/>
            </p:nvSpPr>
            <p:spPr>
              <a:xfrm>
                <a:off x="8198428" y="3033838"/>
                <a:ext cx="3314700" cy="3292761"/>
              </a:xfrm>
              <a:prstGeom prst="rect">
                <a:avLst/>
              </a:prstGeom>
            </p:spPr>
            <p:txBody>
              <a:bodyPr wrap="square">
                <a:spAutoFit/>
              </a:bodyPr>
              <a:lstStyle/>
              <a:p>
                <a:pPr algn="just">
                  <a:lnSpc>
                    <a:spcPct val="115000"/>
                  </a:lnSpc>
                  <a:spcAft>
                    <a:spcPts val="10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Thus we can see that bound electrons can have only discrete values of energy. The lowest energy is when </a:t>
                </a:r>
                <a:r>
                  <a:rPr lang="en-IN" sz="2200" i="1" dirty="0">
                    <a:effectLst/>
                    <a:latin typeface="Times New Roman" panose="02020603050405020304" pitchFamily="18" charset="0"/>
                    <a:ea typeface="Calibri" panose="020F0502020204030204" pitchFamily="34" charset="0"/>
                    <a:cs typeface="Times New Roman" panose="02020603050405020304" pitchFamily="18" charset="0"/>
                  </a:rPr>
                  <a:t>n</a:t>
                </a:r>
                <a:r>
                  <a:rPr lang="en-IN" sz="2200" dirty="0">
                    <a:effectLst/>
                    <a:latin typeface="Times New Roman" panose="02020603050405020304" pitchFamily="18" charset="0"/>
                    <a:ea typeface="Calibri" panose="020F0502020204030204" pitchFamily="34" charset="0"/>
                    <a:cs typeface="Times New Roman" panose="02020603050405020304" pitchFamily="18" charset="0"/>
                  </a:rPr>
                  <a:t>=1 or,</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sSub>
                      <m:sSubPr>
                        <m:ctrlPr>
                          <a:rPr lang="en-US" sz="2200" i="1">
                            <a:effectLst/>
                            <a:latin typeface="Cambria Math"/>
                            <a:ea typeface="Calibri" panose="020F0502020204030204" pitchFamily="34" charset="0"/>
                            <a:cs typeface="Times New Roman" panose="02020603050405020304" pitchFamily="18" charset="0"/>
                          </a:rPr>
                        </m:ctrlPr>
                      </m:sSubPr>
                      <m:e>
                        <m:r>
                          <a:rPr lang="en-IN" sz="22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IN" sz="2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IN" sz="22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200" i="1">
                            <a:effectLst/>
                            <a:latin typeface="Cambria Math"/>
                            <a:ea typeface="Calibri" panose="020F0502020204030204" pitchFamily="34" charset="0"/>
                            <a:cs typeface="Times New Roman" panose="02020603050405020304" pitchFamily="18" charset="0"/>
                          </a:rPr>
                        </m:ctrlPr>
                      </m:fPr>
                      <m:num>
                        <m:sSup>
                          <m:sSupPr>
                            <m:ctrlPr>
                              <a:rPr lang="en-US" sz="2200" i="1">
                                <a:effectLst/>
                                <a:latin typeface="Cambria Math"/>
                                <a:ea typeface="Calibri" panose="020F0502020204030204" pitchFamily="34" charset="0"/>
                                <a:cs typeface="Times New Roman" panose="02020603050405020304" pitchFamily="18" charset="0"/>
                              </a:rPr>
                            </m:ctrlPr>
                          </m:sSupPr>
                          <m:e>
                            <m:r>
                              <a:rPr lang="en-IN" sz="2200" i="1">
                                <a:effectLst/>
                                <a:latin typeface="Cambria Math" panose="02040503050406030204" pitchFamily="18" charset="0"/>
                                <a:ea typeface="Calibri" panose="020F0502020204030204" pitchFamily="34" charset="0"/>
                                <a:cs typeface="Times New Roman" panose="02020603050405020304" pitchFamily="18" charset="0"/>
                              </a:rPr>
                              <m:t>h</m:t>
                            </m:r>
                          </m:e>
                          <m:sup>
                            <m:r>
                              <a:rPr lang="en-IN" sz="22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en-IN" sz="2200" i="1">
                            <a:effectLst/>
                            <a:latin typeface="Cambria Math" panose="02040503050406030204" pitchFamily="18" charset="0"/>
                            <a:ea typeface="Calibri" panose="020F0502020204030204" pitchFamily="34" charset="0"/>
                            <a:cs typeface="Times New Roman" panose="02020603050405020304" pitchFamily="18" charset="0"/>
                          </a:rPr>
                          <m:t>8</m:t>
                        </m:r>
                        <m:r>
                          <a:rPr lang="en-IN" sz="2200" i="1">
                            <a:effectLst/>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200" i="1">
                                <a:effectLst/>
                                <a:latin typeface="Cambria Math"/>
                                <a:ea typeface="Calibri" panose="020F0502020204030204" pitchFamily="34" charset="0"/>
                                <a:cs typeface="Times New Roman" panose="02020603050405020304" pitchFamily="18" charset="0"/>
                              </a:rPr>
                            </m:ctrlPr>
                          </m:sSupPr>
                          <m:e>
                            <m:r>
                              <a:rPr lang="en-IN" sz="2200" i="1">
                                <a:effectLst/>
                                <a:latin typeface="Cambria Math" panose="02040503050406030204" pitchFamily="18" charset="0"/>
                                <a:ea typeface="Calibri" panose="020F0502020204030204" pitchFamily="34" charset="0"/>
                                <a:cs typeface="Times New Roman" panose="02020603050405020304" pitchFamily="18" charset="0"/>
                              </a:rPr>
                              <m:t>𝑎</m:t>
                            </m:r>
                          </m:e>
                          <m:sup>
                            <m:r>
                              <a:rPr lang="en-IN" sz="22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IN" sz="2200" dirty="0" smtClean="0">
                    <a:effectLst/>
                    <a:latin typeface="Times New Roman" panose="02020603050405020304" pitchFamily="18" charset="0"/>
                    <a:ea typeface="Times New Roman" panose="02020603050405020304" pitchFamily="18" charset="0"/>
                    <a:cs typeface="Times New Roman" panose="02020603050405020304" pitchFamily="18" charset="0"/>
                  </a:rPr>
                  <a:t>and </a:t>
                </a:r>
                <a:r>
                  <a:rPr lang="en-IN" sz="2200" dirty="0">
                    <a:effectLst/>
                    <a:latin typeface="Times New Roman" panose="02020603050405020304" pitchFamily="18" charset="0"/>
                    <a:ea typeface="Times New Roman" panose="02020603050405020304" pitchFamily="18" charset="0"/>
                    <a:cs typeface="Times New Roman" panose="02020603050405020304" pitchFamily="18" charset="0"/>
                  </a:rPr>
                  <a:t>any </a:t>
                </a:r>
                <a14:m>
                  <m:oMath xmlns:m="http://schemas.openxmlformats.org/officeDocument/2006/math">
                    <m:sSub>
                      <m:sSubPr>
                        <m:ctrlPr>
                          <a:rPr lang="en-US" sz="2200" i="1">
                            <a:effectLst/>
                            <a:latin typeface="Cambria Math"/>
                            <a:ea typeface="Calibri" panose="020F0502020204030204" pitchFamily="34" charset="0"/>
                            <a:cs typeface="Times New Roman" panose="02020603050405020304" pitchFamily="18" charset="0"/>
                          </a:rPr>
                        </m:ctrlPr>
                      </m:sSubPr>
                      <m:e>
                        <m:r>
                          <a:rPr lang="en-IN" sz="22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IN" sz="22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IN" sz="22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effectLst/>
                            <a:latin typeface="Cambria Math"/>
                            <a:ea typeface="Calibri" panose="020F0502020204030204" pitchFamily="34" charset="0"/>
                            <a:cs typeface="Times New Roman" panose="02020603050405020304" pitchFamily="18" charset="0"/>
                          </a:rPr>
                        </m:ctrlPr>
                      </m:sSupPr>
                      <m:e>
                        <m:r>
                          <a:rPr lang="en-IN" sz="22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en-IN" sz="2200" i="1">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en-US" sz="2200" i="1">
                            <a:effectLst/>
                            <a:latin typeface="Cambria Math"/>
                            <a:ea typeface="Calibri" panose="020F0502020204030204" pitchFamily="34" charset="0"/>
                            <a:cs typeface="Times New Roman" panose="02020603050405020304" pitchFamily="18" charset="0"/>
                          </a:rPr>
                        </m:ctrlPr>
                      </m:sSubPr>
                      <m:e>
                        <m:r>
                          <a:rPr lang="en-IN" sz="2200" i="1">
                            <a:effectLst/>
                            <a:latin typeface="Cambria Math" panose="02040503050406030204" pitchFamily="18" charset="0"/>
                            <a:ea typeface="Calibri" panose="020F0502020204030204" pitchFamily="34" charset="0"/>
                            <a:cs typeface="Times New Roman" panose="02020603050405020304" pitchFamily="18" charset="0"/>
                          </a:rPr>
                          <m:t>𝐸</m:t>
                        </m:r>
                      </m:e>
                      <m:sub>
                        <m:r>
                          <a:rPr lang="en-IN" sz="2200" i="1">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198428" y="3033838"/>
                <a:ext cx="3314700" cy="3292761"/>
              </a:xfrm>
              <a:prstGeom prst="rect">
                <a:avLst/>
              </a:prstGeom>
              <a:blipFill rotWithShape="0">
                <a:blip r:embed="rId4"/>
                <a:stretch>
                  <a:fillRect l="-2390" t="-741" r="-2390" b="-1852"/>
                </a:stretch>
              </a:blipFill>
            </p:spPr>
            <p:txBody>
              <a:bodyPr/>
              <a:lstStyle/>
              <a:p>
                <a:r>
                  <a:rPr lang="en-US">
                    <a:noFill/>
                  </a:rPr>
                  <a:t> </a:t>
                </a:r>
              </a:p>
            </p:txBody>
          </p:sp>
        </mc:Fallback>
      </mc:AlternateContent>
    </p:spTree>
    <p:extLst>
      <p:ext uri="{BB962C8B-B14F-4D97-AF65-F5344CB8AC3E}">
        <p14:creationId xmlns:p14="http://schemas.microsoft.com/office/powerpoint/2010/main" val="1658080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160386" y="1215926"/>
            <a:ext cx="6331459" cy="469167"/>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Functions and Bloch Theorem</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15</a:t>
            </a:fld>
            <a:endParaRPr lang="en-US" dirty="0"/>
          </a:p>
        </p:txBody>
      </p:sp>
      <p:sp>
        <p:nvSpPr>
          <p:cNvPr id="7" name="Rectangle 6"/>
          <p:cNvSpPr/>
          <p:nvPr/>
        </p:nvSpPr>
        <p:spPr>
          <a:xfrm>
            <a:off x="1160386" y="2061812"/>
            <a:ext cx="9626148" cy="3477875"/>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free electron model which we have considered above explains phenomena such as electrical conductivity, thermionic emission etc. which the classical model could not.</a:t>
            </a:r>
            <a:r>
              <a:rPr lang="en-IN" sz="2200" dirty="0" smtClean="0">
                <a:latin typeface="Times New Roman" panose="02020603050405020304" pitchFamily="18" charset="0"/>
                <a:cs typeface="Times New Roman" panose="02020603050405020304" pitchFamily="18" charset="0"/>
              </a:rPr>
              <a:t> </a:t>
            </a:r>
            <a:endParaRPr lang="en-IN" sz="2200" dirty="0">
              <a:latin typeface="Times New Roman" panose="02020603050405020304" pitchFamily="18" charset="0"/>
              <a:cs typeface="Times New Roman" panose="02020603050405020304" pitchFamily="18" charset="0"/>
            </a:endParaRPr>
          </a:p>
          <a:p>
            <a:pPr algn="just">
              <a:buClr>
                <a:srgbClr val="C00000"/>
              </a:buClr>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However, it cannot explain why some materials are good electrical conductors, semiconductors or insulators</a:t>
            </a:r>
            <a:r>
              <a:rPr lang="en-IN" sz="2200" dirty="0" smtClean="0">
                <a:latin typeface="Times New Roman" panose="02020603050405020304" pitchFamily="18" charset="0"/>
                <a:cs typeface="Times New Roman" panose="02020603050405020304" pitchFamily="18" charset="0"/>
              </a:rPr>
              <a:t>.</a:t>
            </a: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In the free electron model, we assumed that the electron is in an infinite square well potential in which the electron sees the same (zero) potential from one boundary to the other.</a:t>
            </a:r>
          </a:p>
        </p:txBody>
      </p:sp>
    </p:spTree>
    <p:extLst>
      <p:ext uri="{BB962C8B-B14F-4D97-AF65-F5344CB8AC3E}">
        <p14:creationId xmlns:p14="http://schemas.microsoft.com/office/powerpoint/2010/main" val="328735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160386" y="1215926"/>
            <a:ext cx="6331459" cy="469167"/>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Functions and Bloch Theorem</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16</a:t>
            </a:fld>
            <a:endParaRPr lang="en-US" dirty="0"/>
          </a:p>
        </p:txBody>
      </p:sp>
      <p:sp>
        <p:nvSpPr>
          <p:cNvPr id="7" name="Rectangle 6"/>
          <p:cNvSpPr/>
          <p:nvPr/>
        </p:nvSpPr>
        <p:spPr>
          <a:xfrm>
            <a:off x="1160386" y="2061812"/>
            <a:ext cx="9626148" cy="1446550"/>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In the </a:t>
            </a:r>
            <a:r>
              <a:rPr lang="en-US" sz="2200" dirty="0">
                <a:latin typeface="Times New Roman" panose="02020603050405020304" pitchFamily="18" charset="0"/>
                <a:cs typeface="Times New Roman" panose="02020603050405020304" pitchFamily="18" charset="0"/>
              </a:rPr>
              <a:t>free electron </a:t>
            </a:r>
            <a:r>
              <a:rPr lang="en-US" sz="2200" dirty="0" smtClean="0">
                <a:latin typeface="Times New Roman" panose="02020603050405020304" pitchFamily="18" charset="0"/>
                <a:cs typeface="Times New Roman" panose="02020603050405020304" pitchFamily="18" charset="0"/>
              </a:rPr>
              <a:t>model, the </a:t>
            </a:r>
            <a:r>
              <a:rPr lang="en-US" sz="2200" dirty="0">
                <a:latin typeface="Times New Roman" panose="02020603050405020304" pitchFamily="18" charset="0"/>
                <a:cs typeface="Times New Roman" panose="02020603050405020304" pitchFamily="18" charset="0"/>
              </a:rPr>
              <a:t>role of the </a:t>
            </a:r>
            <a:r>
              <a:rPr lang="en-US" sz="2200" dirty="0" smtClean="0">
                <a:latin typeface="Times New Roman" panose="02020603050405020304" pitchFamily="18" charset="0"/>
                <a:cs typeface="Times New Roman" panose="02020603050405020304" pitchFamily="18" charset="0"/>
              </a:rPr>
              <a:t>ions (nuclei) </a:t>
            </a:r>
            <a:r>
              <a:rPr lang="en-US" sz="2200" dirty="0">
                <a:latin typeface="Times New Roman" panose="02020603050405020304" pitchFamily="18" charset="0"/>
                <a:cs typeface="Times New Roman" panose="02020603050405020304" pitchFamily="18" charset="0"/>
              </a:rPr>
              <a:t>was neglected.</a:t>
            </a:r>
            <a:r>
              <a:rPr lang="en-IN"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But actually the bottom of the well not flat; the nuclei (positive ions actually) create potential wells that are periodic within the box</a:t>
            </a:r>
            <a:endParaRPr lang="en-IN" sz="22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5909" b="28182"/>
          <a:stretch/>
        </p:blipFill>
        <p:spPr>
          <a:xfrm>
            <a:off x="1534392" y="3885081"/>
            <a:ext cx="9144000" cy="2462647"/>
          </a:xfrm>
          <a:prstGeom prst="rect">
            <a:avLst/>
          </a:prstGeom>
        </p:spPr>
      </p:pic>
    </p:spTree>
    <p:extLst>
      <p:ext uri="{BB962C8B-B14F-4D97-AF65-F5344CB8AC3E}">
        <p14:creationId xmlns:p14="http://schemas.microsoft.com/office/powerpoint/2010/main" val="3574856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160386" y="1215926"/>
            <a:ext cx="6331459" cy="469167"/>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Functions and Bloch Theorem</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17</a:t>
            </a:fld>
            <a:endParaRPr lang="en-US" dirty="0"/>
          </a:p>
        </p:txBody>
      </p:sp>
      <p:grpSp>
        <p:nvGrpSpPr>
          <p:cNvPr id="11" name="Group 10"/>
          <p:cNvGrpSpPr/>
          <p:nvPr/>
        </p:nvGrpSpPr>
        <p:grpSpPr>
          <a:xfrm>
            <a:off x="1052244" y="2270637"/>
            <a:ext cx="9626148" cy="3847207"/>
            <a:chOff x="1090344" y="3694191"/>
            <a:chExt cx="9626148" cy="3847207"/>
          </a:xfrm>
        </p:grpSpPr>
        <p:sp>
          <p:nvSpPr>
            <p:cNvPr id="10" name="Rectangle 9"/>
            <p:cNvSpPr/>
            <p:nvPr/>
          </p:nvSpPr>
          <p:spPr>
            <a:xfrm>
              <a:off x="1657263" y="4270660"/>
              <a:ext cx="1790875" cy="430887"/>
            </a:xfrm>
            <a:prstGeom prst="rect">
              <a:avLst/>
            </a:prstGeom>
          </p:spPr>
          <p:txBody>
            <a:bodyPr wrap="none">
              <a:spAutoFit/>
            </a:bodyPr>
            <a:lstStyle/>
            <a:p>
              <a:r>
                <a:rPr lang="en-IN" sz="2200" i="1" dirty="0">
                  <a:latin typeface="Times New Roman" panose="02020603050405020304" pitchFamily="18" charset="0"/>
                  <a:ea typeface="Calibri" panose="020F0502020204030204" pitchFamily="34" charset="0"/>
                </a:rPr>
                <a:t>V</a:t>
              </a:r>
              <a:r>
                <a:rPr lang="en-IN" sz="2200" dirty="0">
                  <a:latin typeface="Times New Roman" panose="02020603050405020304" pitchFamily="18" charset="0"/>
                  <a:ea typeface="Calibri" panose="020F0502020204030204" pitchFamily="34" charset="0"/>
                </a:rPr>
                <a:t>(</a:t>
              </a:r>
              <a:r>
                <a:rPr lang="en-IN" sz="2200" i="1" dirty="0">
                  <a:latin typeface="Times New Roman" panose="02020603050405020304" pitchFamily="18" charset="0"/>
                  <a:ea typeface="Calibri" panose="020F0502020204030204" pitchFamily="34" charset="0"/>
                </a:rPr>
                <a:t>x</a:t>
              </a:r>
              <a:r>
                <a:rPr lang="en-IN" sz="2200" dirty="0">
                  <a:latin typeface="Times New Roman" panose="02020603050405020304" pitchFamily="18" charset="0"/>
                  <a:ea typeface="Calibri" panose="020F0502020204030204" pitchFamily="34" charset="0"/>
                </a:rPr>
                <a:t>) = </a:t>
              </a:r>
              <a:r>
                <a:rPr lang="en-IN" sz="2200" i="1" dirty="0">
                  <a:latin typeface="Times New Roman" panose="02020603050405020304" pitchFamily="18" charset="0"/>
                  <a:ea typeface="Calibri" panose="020F0502020204030204" pitchFamily="34" charset="0"/>
                </a:rPr>
                <a:t>V</a:t>
              </a:r>
              <a:r>
                <a:rPr lang="en-IN" sz="2200" dirty="0">
                  <a:latin typeface="Times New Roman" panose="02020603050405020304" pitchFamily="18" charset="0"/>
                  <a:ea typeface="Calibri" panose="020F0502020204030204" pitchFamily="34" charset="0"/>
                </a:rPr>
                <a:t>(</a:t>
              </a:r>
              <a:r>
                <a:rPr lang="en-IN" sz="2200" i="1" dirty="0" err="1">
                  <a:latin typeface="Times New Roman" panose="02020603050405020304" pitchFamily="18" charset="0"/>
                  <a:ea typeface="Calibri" panose="020F0502020204030204" pitchFamily="34" charset="0"/>
                </a:rPr>
                <a:t>x+a</a:t>
              </a:r>
              <a:r>
                <a:rPr lang="en-IN" sz="2200" dirty="0">
                  <a:latin typeface="Times New Roman" panose="02020603050405020304" pitchFamily="18" charset="0"/>
                  <a:ea typeface="Calibri" panose="020F0502020204030204" pitchFamily="34" charset="0"/>
                </a:rPr>
                <a:t>)</a:t>
              </a:r>
              <a:endParaRPr lang="en-US" sz="2200" dirty="0"/>
            </a:p>
          </p:txBody>
        </p:sp>
        <mc:AlternateContent xmlns:mc="http://schemas.openxmlformats.org/markup-compatibility/2006" xmlns:a14="http://schemas.microsoft.com/office/drawing/2010/main">
          <mc:Choice Requires="a14">
            <p:sp>
              <p:nvSpPr>
                <p:cNvPr id="12" name="Rectangle 11"/>
                <p:cNvSpPr/>
                <p:nvPr/>
              </p:nvSpPr>
              <p:spPr>
                <a:xfrm>
                  <a:off x="1090344" y="3694191"/>
                  <a:ext cx="9626148" cy="3847207"/>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periodic potential </a:t>
                  </a:r>
                  <a:r>
                    <a:rPr lang="en-US" sz="2200" i="1" dirty="0">
                      <a:latin typeface="Times New Roman" panose="02020603050405020304" pitchFamily="18" charset="0"/>
                      <a:cs typeface="Times New Roman" panose="02020603050405020304" pitchFamily="18" charset="0"/>
                    </a:rPr>
                    <a:t>V(x)</a:t>
                  </a:r>
                  <a:r>
                    <a:rPr lang="en-US" sz="2200" dirty="0">
                      <a:latin typeface="Times New Roman" panose="02020603050405020304" pitchFamily="18" charset="0"/>
                      <a:cs typeface="Times New Roman" panose="02020603050405020304" pitchFamily="18" charset="0"/>
                    </a:rPr>
                    <a:t> can be defined using the lattice constant a as</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Using this type of a periodic potential, Bloch showed that the one dimensional solution of the Schrodinger equation is</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algn="just">
                    <a:buClr>
                      <a:srgbClr val="C00000"/>
                    </a:buClr>
                  </a:pPr>
                  <a:r>
                    <a:rPr lang="en-IN" sz="2400" dirty="0" smtClean="0"/>
                    <a:t>      </a:t>
                  </a:r>
                  <a14:m>
                    <m:oMath xmlns:m="http://schemas.openxmlformats.org/officeDocument/2006/math">
                      <m:r>
                        <a:rPr lang="en-IN" sz="2400" i="1">
                          <a:latin typeface="Cambria Math"/>
                        </a:rPr>
                        <m:t>𝛹</m:t>
                      </m:r>
                      <m:d>
                        <m:dPr>
                          <m:ctrlPr>
                            <a:rPr lang="en-US" sz="2400" i="1">
                              <a:latin typeface="Cambria Math"/>
                            </a:rPr>
                          </m:ctrlPr>
                        </m:dPr>
                        <m:e>
                          <m:r>
                            <a:rPr lang="en-IN" sz="2400" i="1">
                              <a:latin typeface="Cambria Math"/>
                            </a:rPr>
                            <m:t>𝑥</m:t>
                          </m:r>
                        </m:e>
                      </m:d>
                      <m:r>
                        <a:rPr lang="en-IN" sz="2400" i="1">
                          <a:latin typeface="Cambria Math"/>
                        </a:rPr>
                        <m:t>=</m:t>
                      </m:r>
                      <m:func>
                        <m:funcPr>
                          <m:ctrlPr>
                            <a:rPr lang="en-US" sz="2400" i="1">
                              <a:latin typeface="Cambria Math"/>
                            </a:rPr>
                          </m:ctrlPr>
                        </m:funcPr>
                        <m:fName>
                          <m:r>
                            <m:rPr>
                              <m:sty m:val="p"/>
                            </m:rPr>
                            <a:rPr lang="en-IN" sz="2400">
                              <a:latin typeface="Cambria Math"/>
                            </a:rPr>
                            <m:t>exp</m:t>
                          </m:r>
                        </m:fName>
                        <m:e>
                          <m:d>
                            <m:dPr>
                              <m:ctrlPr>
                                <a:rPr lang="en-US" sz="2400" i="1">
                                  <a:latin typeface="Cambria Math"/>
                                </a:rPr>
                              </m:ctrlPr>
                            </m:dPr>
                            <m:e>
                              <m:r>
                                <a:rPr lang="en-IN" sz="2400" i="1">
                                  <a:latin typeface="Cambria Math"/>
                                </a:rPr>
                                <m:t>𝑖𝑘𝑥</m:t>
                              </m:r>
                            </m:e>
                          </m:d>
                        </m:e>
                      </m:func>
                      <m:sSub>
                        <m:sSubPr>
                          <m:ctrlPr>
                            <a:rPr lang="en-US" sz="2400" i="1">
                              <a:latin typeface="Cambria Math"/>
                            </a:rPr>
                          </m:ctrlPr>
                        </m:sSubPr>
                        <m:e>
                          <m:r>
                            <a:rPr lang="en-IN" sz="2400" i="1">
                              <a:latin typeface="Cambria Math"/>
                            </a:rPr>
                            <m:t>𝑢</m:t>
                          </m:r>
                        </m:e>
                        <m:sub>
                          <m:r>
                            <a:rPr lang="en-IN" sz="2400" i="1">
                              <a:latin typeface="Cambria Math"/>
                            </a:rPr>
                            <m:t>𝑘</m:t>
                          </m:r>
                        </m:sub>
                      </m:sSub>
                      <m:d>
                        <m:dPr>
                          <m:ctrlPr>
                            <a:rPr lang="en-US" sz="2400" i="1">
                              <a:latin typeface="Cambria Math"/>
                            </a:rPr>
                          </m:ctrlPr>
                        </m:dPr>
                        <m:e>
                          <m:r>
                            <a:rPr lang="en-IN" sz="2400" i="1">
                              <a:latin typeface="Cambria Math"/>
                            </a:rPr>
                            <m:t>𝑥</m:t>
                          </m:r>
                        </m:e>
                      </m:d>
                    </m:oMath>
                  </a14:m>
                  <a:r>
                    <a:rPr lang="en-IN" sz="2200" dirty="0">
                      <a:latin typeface="Times New Roman" panose="02020603050405020304" pitchFamily="18" charset="0"/>
                      <a:cs typeface="Times New Roman" panose="02020603050405020304" pitchFamily="18" charset="0"/>
                    </a:rPr>
                    <a:t> ----------------------------------- Eq. (4</a:t>
                  </a:r>
                  <a:r>
                    <a:rPr lang="en-IN"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In three dimensions, it becomes</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algn="just">
                    <a:buClr>
                      <a:srgbClr val="C00000"/>
                    </a:buClr>
                  </a:pPr>
                  <a:r>
                    <a:rPr lang="en-US" sz="2400" dirty="0" smtClean="0"/>
                    <a:t>      </a:t>
                  </a:r>
                  <a14:m>
                    <m:oMath xmlns:m="http://schemas.openxmlformats.org/officeDocument/2006/math">
                      <m:sSub>
                        <m:sSubPr>
                          <m:ctrlPr>
                            <a:rPr lang="en-US" sz="2400" i="1">
                              <a:latin typeface="Cambria Math"/>
                            </a:rPr>
                          </m:ctrlPr>
                        </m:sSubPr>
                        <m:e>
                          <m:r>
                            <a:rPr lang="en-IN" sz="2400" i="1">
                              <a:latin typeface="Cambria Math"/>
                            </a:rPr>
                            <m:t>𝛹</m:t>
                          </m:r>
                        </m:e>
                        <m:sub>
                          <m:r>
                            <a:rPr lang="en-IN" sz="2400" b="1" i="1">
                              <a:latin typeface="Cambria Math"/>
                            </a:rPr>
                            <m:t>𝒌</m:t>
                          </m:r>
                        </m:sub>
                      </m:sSub>
                      <m:d>
                        <m:dPr>
                          <m:ctrlPr>
                            <a:rPr lang="en-US" sz="2400" i="1">
                              <a:latin typeface="Cambria Math"/>
                            </a:rPr>
                          </m:ctrlPr>
                        </m:dPr>
                        <m:e>
                          <m:r>
                            <a:rPr lang="en-IN" sz="2400" b="1" i="1">
                              <a:latin typeface="Cambria Math"/>
                            </a:rPr>
                            <m:t>𝒓</m:t>
                          </m:r>
                        </m:e>
                      </m:d>
                      <m:r>
                        <a:rPr lang="en-IN" sz="2400" i="1">
                          <a:latin typeface="Cambria Math"/>
                        </a:rPr>
                        <m:t>=</m:t>
                      </m:r>
                      <m:func>
                        <m:funcPr>
                          <m:ctrlPr>
                            <a:rPr lang="en-US" sz="2400" i="1">
                              <a:latin typeface="Cambria Math"/>
                            </a:rPr>
                          </m:ctrlPr>
                        </m:funcPr>
                        <m:fName>
                          <m:r>
                            <m:rPr>
                              <m:sty m:val="p"/>
                            </m:rPr>
                            <a:rPr lang="en-IN" sz="2400">
                              <a:latin typeface="Cambria Math"/>
                            </a:rPr>
                            <m:t>exp</m:t>
                          </m:r>
                        </m:fName>
                        <m:e>
                          <m:d>
                            <m:dPr>
                              <m:ctrlPr>
                                <a:rPr lang="en-US" sz="2400" i="1">
                                  <a:latin typeface="Cambria Math"/>
                                </a:rPr>
                              </m:ctrlPr>
                            </m:dPr>
                            <m:e>
                              <m:r>
                                <a:rPr lang="en-IN" sz="2400" i="1">
                                  <a:latin typeface="Cambria Math"/>
                                </a:rPr>
                                <m:t>𝑖</m:t>
                              </m:r>
                              <m:r>
                                <a:rPr lang="en-IN" sz="2400" b="1" i="1">
                                  <a:latin typeface="Cambria Math"/>
                                </a:rPr>
                                <m:t>𝒌</m:t>
                              </m:r>
                              <m:r>
                                <a:rPr lang="en-IN" sz="2400" i="1">
                                  <a:latin typeface="Cambria Math"/>
                                </a:rPr>
                                <m:t>.</m:t>
                              </m:r>
                              <m:r>
                                <a:rPr lang="en-IN" sz="2400" b="1" i="1">
                                  <a:latin typeface="Cambria Math"/>
                                </a:rPr>
                                <m:t>𝒓</m:t>
                              </m:r>
                            </m:e>
                          </m:d>
                        </m:e>
                      </m:func>
                      <m:sSub>
                        <m:sSubPr>
                          <m:ctrlPr>
                            <a:rPr lang="en-US" sz="2400" i="1">
                              <a:latin typeface="Cambria Math"/>
                            </a:rPr>
                          </m:ctrlPr>
                        </m:sSubPr>
                        <m:e>
                          <m:r>
                            <a:rPr lang="en-IN" sz="2400" i="1">
                              <a:latin typeface="Cambria Math"/>
                            </a:rPr>
                            <m:t>𝑢</m:t>
                          </m:r>
                        </m:e>
                        <m:sub>
                          <m:r>
                            <a:rPr lang="en-IN" sz="2400" b="1" i="1">
                              <a:latin typeface="Cambria Math"/>
                            </a:rPr>
                            <m:t>𝒌</m:t>
                          </m:r>
                        </m:sub>
                      </m:sSub>
                      <m:d>
                        <m:dPr>
                          <m:ctrlPr>
                            <a:rPr lang="en-US" sz="2400" i="1">
                              <a:latin typeface="Cambria Math"/>
                            </a:rPr>
                          </m:ctrlPr>
                        </m:dPr>
                        <m:e>
                          <m:r>
                            <a:rPr lang="en-IN" sz="2400" b="1" i="1">
                              <a:latin typeface="Cambria Math"/>
                            </a:rPr>
                            <m:t>𝒓</m:t>
                          </m:r>
                        </m:e>
                      </m:d>
                    </m:oMath>
                  </a14:m>
                  <a:r>
                    <a:rPr lang="en-IN" sz="2400" dirty="0"/>
                    <a:t> </a:t>
                  </a:r>
                  <a:r>
                    <a:rPr lang="en-IN" sz="2200" dirty="0">
                      <a:latin typeface="Times New Roman" panose="02020603050405020304" pitchFamily="18" charset="0"/>
                      <a:cs typeface="Times New Roman" panose="02020603050405020304" pitchFamily="18" charset="0"/>
                    </a:rPr>
                    <a:t>--------------------------------- Eq. (5)</a:t>
                  </a:r>
                </a:p>
              </p:txBody>
            </p:sp>
          </mc:Choice>
          <mc:Fallback xmlns="">
            <p:sp>
              <p:nvSpPr>
                <p:cNvPr id="12" name="Rectangle 11"/>
                <p:cNvSpPr>
                  <a:spLocks noRot="1" noChangeAspect="1" noMove="1" noResize="1" noEditPoints="1" noAdjustHandles="1" noChangeArrowheads="1" noChangeShapeType="1" noTextEdit="1"/>
                </p:cNvSpPr>
                <p:nvPr/>
              </p:nvSpPr>
              <p:spPr>
                <a:xfrm>
                  <a:off x="1090344" y="3694191"/>
                  <a:ext cx="9626148" cy="3847207"/>
                </a:xfrm>
                <a:prstGeom prst="rect">
                  <a:avLst/>
                </a:prstGeom>
                <a:blipFill rotWithShape="0">
                  <a:blip r:embed="rId3"/>
                  <a:stretch>
                    <a:fillRect l="-697" t="-949" r="-823" b="-2690"/>
                  </a:stretch>
                </a:blipFill>
              </p:spPr>
              <p:txBody>
                <a:bodyPr/>
                <a:lstStyle/>
                <a:p>
                  <a:r>
                    <a:rPr lang="en-US">
                      <a:noFill/>
                    </a:rPr>
                    <a:t> </a:t>
                  </a:r>
                </a:p>
              </p:txBody>
            </p:sp>
          </mc:Fallback>
        </mc:AlternateContent>
      </p:grpSp>
    </p:spTree>
    <p:extLst>
      <p:ext uri="{BB962C8B-B14F-4D97-AF65-F5344CB8AC3E}">
        <p14:creationId xmlns:p14="http://schemas.microsoft.com/office/powerpoint/2010/main" val="380991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524068" y="1444526"/>
            <a:ext cx="6331459" cy="469167"/>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Functions and Bloch Theorem</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18</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1679931" y="2422599"/>
                <a:ext cx="7495241" cy="2462213"/>
              </a:xfrm>
              <a:prstGeom prst="rect">
                <a:avLst/>
              </a:prstGeom>
            </p:spPr>
            <p:txBody>
              <a:bodyPr wrap="square">
                <a:spAutoFit/>
              </a:bodyPr>
              <a:lstStyle/>
              <a:p>
                <a:pPr marL="342900" indent="-342900">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The expressions </a:t>
                </a:r>
                <a:r>
                  <a:rPr lang="en-IN" sz="2200" dirty="0" smtClean="0">
                    <a:latin typeface="Times New Roman" panose="02020603050405020304" pitchFamily="18" charset="0"/>
                    <a:cs typeface="Times New Roman" panose="02020603050405020304" pitchFamily="18" charset="0"/>
                  </a:rPr>
                  <a:t>in Eq.(4) and (5) </a:t>
                </a:r>
                <a:r>
                  <a:rPr lang="en-IN" sz="2200" dirty="0">
                    <a:latin typeface="Times New Roman" panose="02020603050405020304" pitchFamily="18" charset="0"/>
                    <a:cs typeface="Times New Roman" panose="02020603050405020304" pitchFamily="18" charset="0"/>
                  </a:rPr>
                  <a:t>are the Bloch functions in one and three dimensions </a:t>
                </a:r>
                <a:r>
                  <a:rPr lang="en-IN" sz="2200" dirty="0" smtClean="0">
                    <a:latin typeface="Times New Roman" panose="02020603050405020304" pitchFamily="18" charset="0"/>
                    <a:cs typeface="Times New Roman" panose="02020603050405020304" pitchFamily="18" charset="0"/>
                  </a:rPr>
                  <a:t>respectively.</a:t>
                </a:r>
                <a:endParaRPr lang="en-US" sz="2200" dirty="0">
                  <a:latin typeface="Times New Roman" panose="02020603050405020304" pitchFamily="18" charset="0"/>
                  <a:cs typeface="Times New Roman" panose="02020603050405020304" pitchFamily="18" charset="0"/>
                </a:endParaRPr>
              </a:p>
              <a:p>
                <a:pPr marL="342900" indent="-342900">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buClr>
                    <a:srgbClr val="C00000"/>
                  </a:buClr>
                  <a:buFont typeface="Wingdings" panose="05000000000000000000" pitchFamily="2" charset="2"/>
                  <a:buChar char="v"/>
                </a:pPr>
                <a:r>
                  <a:rPr lang="en-IN" sz="2200" dirty="0" smtClean="0">
                    <a:latin typeface="Times New Roman" panose="02020603050405020304" pitchFamily="18" charset="0"/>
                    <a:cs typeface="Times New Roman" panose="02020603050405020304" pitchFamily="18" charset="0"/>
                  </a:rPr>
                  <a:t>They </a:t>
                </a:r>
                <a:r>
                  <a:rPr lang="en-IN" sz="2200" dirty="0">
                    <a:latin typeface="Times New Roman" panose="02020603050405020304" pitchFamily="18" charset="0"/>
                    <a:cs typeface="Times New Roman" panose="02020603050405020304" pitchFamily="18" charset="0"/>
                  </a:rPr>
                  <a:t>represent the free electron wave modulated by the periodicity of the lattice through periodic </a:t>
                </a:r>
                <a:r>
                  <a:rPr lang="en-IN" sz="2200" dirty="0" smtClean="0">
                    <a:latin typeface="Times New Roman" panose="02020603050405020304" pitchFamily="18" charset="0"/>
                    <a:cs typeface="Times New Roman" panose="02020603050405020304" pitchFamily="18" charset="0"/>
                  </a:rPr>
                  <a:t>functions</a:t>
                </a:r>
              </a:p>
              <a:p>
                <a:pPr>
                  <a:buClr>
                    <a:srgbClr val="C00000"/>
                  </a:buClr>
                </a:pPr>
                <a:endParaRPr lang="en-IN" sz="2200" dirty="0">
                  <a:latin typeface="Times New Roman" panose="02020603050405020304" pitchFamily="18" charset="0"/>
                  <a:cs typeface="Times New Roman" panose="02020603050405020304" pitchFamily="18" charset="0"/>
                </a:endParaRPr>
              </a:p>
              <a:p>
                <a:pPr>
                  <a:buClr>
                    <a:srgbClr val="C00000"/>
                  </a:buClr>
                </a:pPr>
                <a:r>
                  <a:rPr lang="en-IN" sz="2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latin typeface="Cambria Math"/>
                          </a:rPr>
                        </m:ctrlPr>
                      </m:sSubPr>
                      <m:e>
                        <m:r>
                          <a:rPr lang="en-IN" sz="2200" i="1">
                            <a:latin typeface="Cambria Math"/>
                          </a:rPr>
                          <m:t>𝑢</m:t>
                        </m:r>
                      </m:e>
                      <m:sub>
                        <m:r>
                          <a:rPr lang="en-IN" sz="2200" i="1">
                            <a:latin typeface="Cambria Math"/>
                          </a:rPr>
                          <m:t>𝑘</m:t>
                        </m:r>
                      </m:sub>
                    </m:sSub>
                    <m:r>
                      <a:rPr lang="en-IN" sz="2200" i="1">
                        <a:latin typeface="Cambria Math"/>
                      </a:rPr>
                      <m:t>(</m:t>
                    </m:r>
                    <m:r>
                      <a:rPr lang="en-IN" sz="2200" i="1">
                        <a:latin typeface="Cambria Math"/>
                      </a:rPr>
                      <m:t>𝑥</m:t>
                    </m:r>
                    <m:r>
                      <a:rPr lang="en-IN" sz="2200" i="1">
                        <a:latin typeface="Cambria Math"/>
                      </a:rPr>
                      <m:t>)</m:t>
                    </m:r>
                  </m:oMath>
                </a14:m>
                <a:r>
                  <a:rPr lang="en-IN" sz="2200" dirty="0">
                    <a:latin typeface="Times New Roman" panose="02020603050405020304" pitchFamily="18" charset="0"/>
                    <a:cs typeface="Times New Roman" panose="02020603050405020304" pitchFamily="18" charset="0"/>
                  </a:rPr>
                  <a:t> (for 1 dimension) or </a:t>
                </a:r>
                <a14:m>
                  <m:oMath xmlns:m="http://schemas.openxmlformats.org/officeDocument/2006/math">
                    <m:sSub>
                      <m:sSubPr>
                        <m:ctrlPr>
                          <a:rPr lang="en-US" sz="2200" i="1">
                            <a:latin typeface="Cambria Math"/>
                          </a:rPr>
                        </m:ctrlPr>
                      </m:sSubPr>
                      <m:e>
                        <m:r>
                          <a:rPr lang="en-IN" sz="2200" i="1">
                            <a:latin typeface="Cambria Math"/>
                          </a:rPr>
                          <m:t>𝑢</m:t>
                        </m:r>
                      </m:e>
                      <m:sub>
                        <m:r>
                          <a:rPr lang="en-IN" sz="2200" b="1" i="1">
                            <a:latin typeface="Cambria Math"/>
                          </a:rPr>
                          <m:t>𝒌</m:t>
                        </m:r>
                      </m:sub>
                    </m:sSub>
                    <m:r>
                      <a:rPr lang="en-IN" sz="2200" i="1">
                        <a:latin typeface="Cambria Math"/>
                      </a:rPr>
                      <m:t>(</m:t>
                    </m:r>
                    <m:r>
                      <a:rPr lang="en-IN" sz="2200" b="1" i="1">
                        <a:latin typeface="Cambria Math"/>
                      </a:rPr>
                      <m:t>𝒓</m:t>
                    </m:r>
                    <m:r>
                      <a:rPr lang="en-IN" sz="2200" i="1">
                        <a:latin typeface="Cambria Math"/>
                      </a:rPr>
                      <m:t>)</m:t>
                    </m:r>
                  </m:oMath>
                </a14:m>
                <a:r>
                  <a:rPr lang="en-IN" sz="2200" dirty="0">
                    <a:latin typeface="Times New Roman" panose="02020603050405020304" pitchFamily="18" charset="0"/>
                    <a:cs typeface="Times New Roman" panose="02020603050405020304" pitchFamily="18" charset="0"/>
                  </a:rPr>
                  <a:t> (for 3 dimensions)</a:t>
                </a:r>
                <a:endParaRPr lang="en-US" sz="22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679931" y="2422599"/>
                <a:ext cx="7495241" cy="2462213"/>
              </a:xfrm>
              <a:prstGeom prst="rect">
                <a:avLst/>
              </a:prstGeom>
              <a:blipFill rotWithShape="0">
                <a:blip r:embed="rId3"/>
                <a:stretch>
                  <a:fillRect l="-895" t="-1485" b="-4208"/>
                </a:stretch>
              </a:blipFill>
            </p:spPr>
            <p:txBody>
              <a:bodyPr/>
              <a:lstStyle/>
              <a:p>
                <a:r>
                  <a:rPr lang="en-US">
                    <a:noFill/>
                  </a:rPr>
                  <a:t> </a:t>
                </a:r>
              </a:p>
            </p:txBody>
          </p:sp>
        </mc:Fallback>
      </mc:AlternateContent>
    </p:spTree>
    <p:extLst>
      <p:ext uri="{BB962C8B-B14F-4D97-AF65-F5344CB8AC3E}">
        <p14:creationId xmlns:p14="http://schemas.microsoft.com/office/powerpoint/2010/main" val="292344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378594" y="1184754"/>
            <a:ext cx="2486823"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Theorem</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19</a:t>
            </a:fld>
            <a:endParaRPr lang="en-US" dirty="0"/>
          </a:p>
        </p:txBody>
      </p:sp>
      <p:grpSp>
        <p:nvGrpSpPr>
          <p:cNvPr id="4" name="Group 3"/>
          <p:cNvGrpSpPr/>
          <p:nvPr/>
        </p:nvGrpSpPr>
        <p:grpSpPr>
          <a:xfrm>
            <a:off x="1160386" y="1781790"/>
            <a:ext cx="9937105" cy="4893647"/>
            <a:chOff x="1378594" y="1943124"/>
            <a:chExt cx="9937105" cy="4893647"/>
          </a:xfrm>
        </p:grpSpPr>
        <mc:AlternateContent xmlns:mc="http://schemas.openxmlformats.org/markup-compatibility/2006" xmlns:a14="http://schemas.microsoft.com/office/drawing/2010/main">
          <mc:Choice Requires="a14">
            <p:sp>
              <p:nvSpPr>
                <p:cNvPr id="12" name="Rectangle 11"/>
                <p:cNvSpPr/>
                <p:nvPr/>
              </p:nvSpPr>
              <p:spPr>
                <a:xfrm>
                  <a:off x="1378594" y="1943124"/>
                  <a:ext cx="9812414" cy="4893647"/>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Bloch’s theorem gives a method to describe the wave function for periodic solids. It places constraints on ψ and therefore also for the values of E for periodic </a:t>
                  </a:r>
                  <a:r>
                    <a:rPr lang="en-US" sz="2200" dirty="0" smtClean="0">
                      <a:latin typeface="Times New Roman" panose="02020603050405020304" pitchFamily="18" charset="0"/>
                      <a:cs typeface="Times New Roman" panose="02020603050405020304" pitchFamily="18" charset="0"/>
                    </a:rPr>
                    <a:t>solids</a:t>
                  </a:r>
                </a:p>
                <a:p>
                  <a:pPr marL="342900" indent="-342900" algn="just">
                    <a:buClr>
                      <a:srgbClr val="C00000"/>
                    </a:buClr>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smtClean="0">
                      <a:latin typeface="Times New Roman" panose="02020603050405020304" pitchFamily="18" charset="0"/>
                      <a:cs typeface="Times New Roman" panose="02020603050405020304" pitchFamily="18" charset="0"/>
                    </a:rPr>
                    <a:t>Since </a:t>
                  </a:r>
                  <a:r>
                    <a:rPr lang="en-IN" sz="2200" dirty="0">
                      <a:latin typeface="Times New Roman" panose="02020603050405020304" pitchFamily="18" charset="0"/>
                      <a:cs typeface="Times New Roman" panose="02020603050405020304" pitchFamily="18" charset="0"/>
                    </a:rPr>
                    <a:t>the solid is periodic at the atomic scale, a traveling wave solution (</a:t>
                  </a:r>
                  <a14:m>
                    <m:oMath xmlns:m="http://schemas.openxmlformats.org/officeDocument/2006/math">
                      <m:func>
                        <m:funcPr>
                          <m:ctrlPr>
                            <a:rPr lang="en-US" sz="2200" i="1">
                              <a:latin typeface="Cambria Math"/>
                            </a:rPr>
                          </m:ctrlPr>
                        </m:funcPr>
                        <m:fName>
                          <m:r>
                            <m:rPr>
                              <m:sty m:val="p"/>
                            </m:rPr>
                            <a:rPr lang="en-IN" sz="2200">
                              <a:latin typeface="Cambria Math"/>
                            </a:rPr>
                            <m:t>exp</m:t>
                          </m:r>
                        </m:fName>
                        <m:e>
                          <m:d>
                            <m:dPr>
                              <m:ctrlPr>
                                <a:rPr lang="en-US" sz="2200" i="1">
                                  <a:latin typeface="Cambria Math"/>
                                </a:rPr>
                              </m:ctrlPr>
                            </m:dPr>
                            <m:e>
                              <m:r>
                                <a:rPr lang="en-IN" sz="2200" i="1">
                                  <a:latin typeface="Cambria Math"/>
                                </a:rPr>
                                <m:t>𝑖</m:t>
                              </m:r>
                              <m:r>
                                <a:rPr lang="en-IN" sz="2200" b="1" i="1">
                                  <a:latin typeface="Cambria Math"/>
                                </a:rPr>
                                <m:t>𝒌</m:t>
                              </m:r>
                              <m:r>
                                <a:rPr lang="en-IN" sz="2200" i="1">
                                  <a:latin typeface="Cambria Math"/>
                                </a:rPr>
                                <m:t>.</m:t>
                              </m:r>
                              <m:r>
                                <a:rPr lang="en-IN" sz="2200" b="1" i="1">
                                  <a:latin typeface="Cambria Math"/>
                                </a:rPr>
                                <m:t>𝒓</m:t>
                              </m:r>
                            </m:e>
                          </m:d>
                        </m:e>
                      </m:func>
                    </m:oMath>
                  </a14:m>
                  <a:r>
                    <a:rPr lang="en-IN" sz="2200" dirty="0">
                      <a:latin typeface="Times New Roman" panose="02020603050405020304" pitchFamily="18" charset="0"/>
                      <a:cs typeface="Times New Roman" panose="02020603050405020304" pitchFamily="18" charset="0"/>
                    </a:rPr>
                    <a:t>) for ψ that is </a:t>
                  </a:r>
                  <a:r>
                    <a:rPr lang="en-IN" sz="22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modulated</a:t>
                  </a:r>
                  <a:r>
                    <a:rPr lang="en-IN" sz="2200" i="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by the translational symmetry of the lattice (</a:t>
                  </a:r>
                  <a14:m>
                    <m:oMath xmlns:m="http://schemas.openxmlformats.org/officeDocument/2006/math">
                      <m:sSub>
                        <m:sSubPr>
                          <m:ctrlPr>
                            <a:rPr lang="en-US" sz="2200" i="1">
                              <a:latin typeface="Cambria Math"/>
                            </a:rPr>
                          </m:ctrlPr>
                        </m:sSubPr>
                        <m:e>
                          <m:r>
                            <a:rPr lang="en-IN" sz="2200" i="1">
                              <a:latin typeface="Cambria Math"/>
                            </a:rPr>
                            <m:t>𝑢</m:t>
                          </m:r>
                        </m:e>
                        <m:sub>
                          <m:r>
                            <a:rPr lang="en-IN" sz="2200" b="1" i="1">
                              <a:latin typeface="Cambria Math"/>
                            </a:rPr>
                            <m:t>𝒌</m:t>
                          </m:r>
                        </m:sub>
                      </m:sSub>
                      <m:r>
                        <a:rPr lang="en-IN" sz="2200" i="1">
                          <a:latin typeface="Cambria Math"/>
                        </a:rPr>
                        <m:t>(</m:t>
                      </m:r>
                      <m:r>
                        <a:rPr lang="en-IN" sz="2200" b="1" i="1">
                          <a:latin typeface="Cambria Math"/>
                        </a:rPr>
                        <m:t>𝒓</m:t>
                      </m:r>
                      <m:r>
                        <a:rPr lang="en-IN" sz="2200" i="1">
                          <a:latin typeface="Cambria Math"/>
                        </a:rPr>
                        <m:t>)</m:t>
                      </m:r>
                    </m:oMath>
                  </a14:m>
                  <a:r>
                    <a:rPr lang="en-IN" sz="2200" dirty="0">
                      <a:latin typeface="Times New Roman" panose="02020603050405020304" pitchFamily="18" charset="0"/>
                      <a:cs typeface="Times New Roman" panose="02020603050405020304" pitchFamily="18" charset="0"/>
                    </a:rPr>
                    <a:t>) is </a:t>
                  </a:r>
                  <a:r>
                    <a:rPr lang="en-IN" sz="2200" dirty="0" smtClean="0">
                      <a:latin typeface="Times New Roman" panose="02020603050405020304" pitchFamily="18" charset="0"/>
                      <a:cs typeface="Times New Roman" panose="02020603050405020304" pitchFamily="18" charset="0"/>
                    </a:rPr>
                    <a:t>obtained</a:t>
                  </a: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So, in </a:t>
                  </a:r>
                  <a:r>
                    <a:rPr lang="en-US" sz="2200" dirty="0">
                      <a:latin typeface="Times New Roman" panose="02020603050405020304" pitchFamily="18" charset="0"/>
                      <a:cs typeface="Times New Roman" panose="02020603050405020304" pitchFamily="18" charset="0"/>
                    </a:rPr>
                    <a:t>the Bloch function given by equation (5),</a:t>
                  </a:r>
                </a:p>
                <a:p>
                  <a:pPr marL="342900" indent="-342900" algn="just">
                    <a:buClr>
                      <a:srgbClr val="C00000"/>
                    </a:buClr>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400" i="1">
                              <a:latin typeface="Cambria Math"/>
                            </a:rPr>
                          </m:ctrlPr>
                        </m:sSubPr>
                        <m:e>
                          <m:r>
                            <a:rPr lang="en-IN" sz="2400" i="1">
                              <a:latin typeface="Cambria Math"/>
                            </a:rPr>
                            <m:t>𝛹</m:t>
                          </m:r>
                        </m:e>
                        <m:sub>
                          <m:r>
                            <a:rPr lang="en-IN" sz="2400" b="1" i="1">
                              <a:latin typeface="Cambria Math"/>
                            </a:rPr>
                            <m:t>𝒌</m:t>
                          </m:r>
                        </m:sub>
                      </m:sSub>
                      <m:d>
                        <m:dPr>
                          <m:ctrlPr>
                            <a:rPr lang="en-US" sz="2400" i="1">
                              <a:latin typeface="Cambria Math"/>
                            </a:rPr>
                          </m:ctrlPr>
                        </m:dPr>
                        <m:e>
                          <m:r>
                            <a:rPr lang="en-IN" sz="2400" b="1" i="1">
                              <a:latin typeface="Cambria Math"/>
                            </a:rPr>
                            <m:t>𝒓</m:t>
                          </m:r>
                        </m:e>
                      </m:d>
                      <m:r>
                        <a:rPr lang="en-IN" sz="2400" i="1">
                          <a:latin typeface="Cambria Math"/>
                        </a:rPr>
                        <m:t>=</m:t>
                      </m:r>
                      <m:func>
                        <m:funcPr>
                          <m:ctrlPr>
                            <a:rPr lang="en-US" sz="2400" i="1">
                              <a:latin typeface="Cambria Math"/>
                            </a:rPr>
                          </m:ctrlPr>
                        </m:funcPr>
                        <m:fName>
                          <m:r>
                            <m:rPr>
                              <m:sty m:val="p"/>
                            </m:rPr>
                            <a:rPr lang="en-IN" sz="2400">
                              <a:latin typeface="Cambria Math"/>
                            </a:rPr>
                            <m:t>exp</m:t>
                          </m:r>
                        </m:fName>
                        <m:e>
                          <m:d>
                            <m:dPr>
                              <m:ctrlPr>
                                <a:rPr lang="en-US" sz="2400" i="1">
                                  <a:latin typeface="Cambria Math"/>
                                </a:rPr>
                              </m:ctrlPr>
                            </m:dPr>
                            <m:e>
                              <m:r>
                                <a:rPr lang="en-IN" sz="2400" i="1">
                                  <a:latin typeface="Cambria Math"/>
                                </a:rPr>
                                <m:t>𝑖</m:t>
                              </m:r>
                              <m:r>
                                <a:rPr lang="en-IN" sz="2400" b="1" i="1">
                                  <a:latin typeface="Cambria Math"/>
                                </a:rPr>
                                <m:t>𝒌</m:t>
                              </m:r>
                              <m:r>
                                <a:rPr lang="en-IN" sz="2400" i="1">
                                  <a:latin typeface="Cambria Math"/>
                                </a:rPr>
                                <m:t>.</m:t>
                              </m:r>
                              <m:r>
                                <a:rPr lang="en-IN" sz="2400" b="1" i="1">
                                  <a:latin typeface="Cambria Math"/>
                                </a:rPr>
                                <m:t>𝒓</m:t>
                              </m:r>
                            </m:e>
                          </m:d>
                        </m:e>
                      </m:func>
                      <m:sSub>
                        <m:sSubPr>
                          <m:ctrlPr>
                            <a:rPr lang="en-US" sz="2400" i="1">
                              <a:latin typeface="Cambria Math"/>
                            </a:rPr>
                          </m:ctrlPr>
                        </m:sSubPr>
                        <m:e>
                          <m:r>
                            <a:rPr lang="en-IN" sz="2400" i="1">
                              <a:latin typeface="Cambria Math"/>
                            </a:rPr>
                            <m:t>𝑢</m:t>
                          </m:r>
                        </m:e>
                        <m:sub>
                          <m:r>
                            <a:rPr lang="en-IN" sz="2400" b="1" i="1">
                              <a:latin typeface="Cambria Math"/>
                            </a:rPr>
                            <m:t>𝒌</m:t>
                          </m:r>
                        </m:sub>
                      </m:sSub>
                      <m:d>
                        <m:dPr>
                          <m:ctrlPr>
                            <a:rPr lang="en-US" sz="2400" i="1">
                              <a:latin typeface="Cambria Math"/>
                            </a:rPr>
                          </m:ctrlPr>
                        </m:dPr>
                        <m:e>
                          <m:r>
                            <a:rPr lang="en-IN" sz="2400" b="1" i="1">
                              <a:latin typeface="Cambria Math"/>
                            </a:rPr>
                            <m:t>𝒓</m:t>
                          </m:r>
                        </m:e>
                      </m:d>
                    </m:oMath>
                  </a14:m>
                  <a:r>
                    <a:rPr lang="en-IN" sz="2400" dirty="0" smtClean="0"/>
                    <a:t>,</a:t>
                  </a:r>
                </a:p>
                <a:p>
                  <a14:m>
                    <m:oMath xmlns:m="http://schemas.openxmlformats.org/officeDocument/2006/math">
                      <m:sSub>
                        <m:sSubPr>
                          <m:ctrlPr>
                            <a:rPr lang="en-US" sz="2400" i="1">
                              <a:latin typeface="Cambria Math"/>
                            </a:rPr>
                          </m:ctrlPr>
                        </m:sSubPr>
                        <m:e>
                          <m:r>
                            <a:rPr lang="en-IN" sz="2400" i="1">
                              <a:latin typeface="Cambria Math"/>
                            </a:rPr>
                            <m:t>𝑢</m:t>
                          </m:r>
                        </m:e>
                        <m:sub>
                          <m:r>
                            <a:rPr lang="en-IN" sz="2400" b="1" i="1">
                              <a:latin typeface="Cambria Math"/>
                            </a:rPr>
                            <m:t>𝒌</m:t>
                          </m:r>
                        </m:sub>
                      </m:sSub>
                      <m:d>
                        <m:dPr>
                          <m:ctrlPr>
                            <a:rPr lang="en-US" sz="2400" i="1">
                              <a:latin typeface="Cambria Math"/>
                            </a:rPr>
                          </m:ctrlPr>
                        </m:dPr>
                        <m:e>
                          <m:r>
                            <a:rPr lang="en-IN" sz="2400" b="1" i="1">
                              <a:latin typeface="Cambria Math"/>
                            </a:rPr>
                            <m:t>𝒓</m:t>
                          </m:r>
                        </m:e>
                      </m:d>
                      <m:r>
                        <a:rPr lang="en-IN" sz="2400" i="1">
                          <a:latin typeface="Cambria Math"/>
                        </a:rPr>
                        <m:t>= </m:t>
                      </m:r>
                      <m:sSub>
                        <m:sSubPr>
                          <m:ctrlPr>
                            <a:rPr lang="en-US" sz="2400" i="1">
                              <a:latin typeface="Cambria Math"/>
                            </a:rPr>
                          </m:ctrlPr>
                        </m:sSubPr>
                        <m:e>
                          <m:r>
                            <a:rPr lang="en-IN" sz="2400" i="1">
                              <a:latin typeface="Cambria Math"/>
                            </a:rPr>
                            <m:t>𝑢</m:t>
                          </m:r>
                        </m:e>
                        <m:sub>
                          <m:r>
                            <a:rPr lang="en-IN" sz="2400" b="1" i="1">
                              <a:latin typeface="Cambria Math"/>
                            </a:rPr>
                            <m:t>𝒌</m:t>
                          </m:r>
                        </m:sub>
                      </m:sSub>
                      <m:d>
                        <m:dPr>
                          <m:ctrlPr>
                            <a:rPr lang="en-US" sz="2400" i="1">
                              <a:latin typeface="Cambria Math"/>
                            </a:rPr>
                          </m:ctrlPr>
                        </m:dPr>
                        <m:e>
                          <m:r>
                            <a:rPr lang="en-IN" sz="2400" b="1" i="1">
                              <a:latin typeface="Cambria Math"/>
                            </a:rPr>
                            <m:t>𝒓</m:t>
                          </m:r>
                          <m:r>
                            <a:rPr lang="en-IN" sz="2400" b="1" i="1">
                              <a:latin typeface="Cambria Math"/>
                            </a:rPr>
                            <m:t>+</m:t>
                          </m:r>
                          <m:r>
                            <a:rPr lang="en-IN" sz="2400" b="1" i="1">
                              <a:latin typeface="Cambria Math"/>
                            </a:rPr>
                            <m:t>𝑻</m:t>
                          </m:r>
                        </m:e>
                      </m:d>
                    </m:oMath>
                  </a14:m>
                  <a:r>
                    <a:rPr lang="en-IN" sz="2400" dirty="0"/>
                    <a:t> </a:t>
                  </a:r>
                  <a:endParaRPr lang="en-US" sz="2400" dirty="0"/>
                </a:p>
                <a:p>
                  <a:endParaRPr lang="en-IN"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Here, </a:t>
                  </a:r>
                  <a:r>
                    <a:rPr lang="en-IN" sz="2200" b="1" i="1" dirty="0">
                      <a:latin typeface="Times New Roman" panose="02020603050405020304" pitchFamily="18" charset="0"/>
                      <a:cs typeface="Times New Roman" panose="02020603050405020304" pitchFamily="18" charset="0"/>
                    </a:rPr>
                    <a:t>T</a:t>
                  </a:r>
                  <a:r>
                    <a:rPr lang="en-IN" sz="2200" b="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is the translational vector which takes us from one lattice point to </a:t>
                  </a:r>
                  <a:r>
                    <a:rPr lang="en-IN" sz="2200" dirty="0" smtClean="0">
                      <a:latin typeface="Times New Roman" panose="02020603050405020304" pitchFamily="18" charset="0"/>
                      <a:cs typeface="Times New Roman" panose="02020603050405020304" pitchFamily="18" charset="0"/>
                    </a:rPr>
                    <a:t>another (already explained in PPT Unit1A, see figure).</a:t>
                  </a:r>
                  <a:endParaRPr lang="en-US" sz="22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78594" y="1943124"/>
                  <a:ext cx="9812414" cy="4893647"/>
                </a:xfrm>
                <a:prstGeom prst="rect">
                  <a:avLst/>
                </a:prstGeom>
                <a:blipFill rotWithShape="0">
                  <a:blip r:embed="rId3"/>
                  <a:stretch>
                    <a:fillRect l="-683" t="-747" r="-745" b="-1619"/>
                  </a:stretch>
                </a:blipFill>
              </p:spPr>
              <p:txBody>
                <a:bodyPr/>
                <a:lstStyle/>
                <a:p>
                  <a:r>
                    <a:rPr lang="en-US">
                      <a:noFill/>
                    </a:rPr>
                    <a:t> </a:t>
                  </a:r>
                </a:p>
              </p:txBody>
            </p:sp>
          </mc:Fallback>
        </mc:AlternateContent>
        <p:grpSp>
          <p:nvGrpSpPr>
            <p:cNvPr id="6" name="Group 5"/>
            <p:cNvGrpSpPr/>
            <p:nvPr/>
          </p:nvGrpSpPr>
          <p:grpSpPr>
            <a:xfrm>
              <a:off x="8260772" y="3669235"/>
              <a:ext cx="3054927" cy="2284756"/>
              <a:chOff x="6757059" y="1972161"/>
              <a:chExt cx="5495572" cy="396253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059" y="1972161"/>
                <a:ext cx="5495572" cy="3962530"/>
              </a:xfrm>
              <a:prstGeom prst="rect">
                <a:avLst/>
              </a:prstGeom>
            </p:spPr>
          </p:pic>
          <p:cxnSp>
            <p:nvCxnSpPr>
              <p:cNvPr id="8" name="Straight Arrow Connector 7"/>
              <p:cNvCxnSpPr/>
              <p:nvPr/>
            </p:nvCxnSpPr>
            <p:spPr>
              <a:xfrm>
                <a:off x="8752114" y="3586348"/>
                <a:ext cx="0" cy="878772"/>
              </a:xfrm>
              <a:prstGeom prst="straightConnector1">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8752114" y="4465120"/>
                <a:ext cx="1650670" cy="275"/>
              </a:xfrm>
              <a:prstGeom prst="straightConnector1">
                <a:avLst/>
              </a:prstGeom>
              <a:ln w="38100">
                <a:solidFill>
                  <a:srgbClr val="99003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718753" y="3834232"/>
                <a:ext cx="550151" cy="369332"/>
              </a:xfrm>
              <a:prstGeom prst="rect">
                <a:avLst/>
              </a:prstGeom>
            </p:spPr>
            <p:txBody>
              <a:bodyPr wrap="none">
                <a:spAutoFit/>
              </a:bodyPr>
              <a:lstStyle/>
              <a:p>
                <a:r>
                  <a:rPr lang="en-IN" dirty="0">
                    <a:latin typeface="Times New Roman" panose="02020603050405020304" pitchFamily="18" charset="0"/>
                    <a:cs typeface="Times New Roman" panose="02020603050405020304" pitchFamily="18" charset="0"/>
                  </a:rPr>
                  <a:t>-1</a:t>
                </a:r>
                <a:r>
                  <a:rPr lang="en-IN" b="1" dirty="0">
                    <a:latin typeface="Times New Roman" panose="02020603050405020304" pitchFamily="18" charset="0"/>
                    <a:cs typeface="Times New Roman" panose="02020603050405020304" pitchFamily="18" charset="0"/>
                  </a:rPr>
                  <a:t>a</a:t>
                </a:r>
                <a:r>
                  <a:rPr lang="en-IN" dirty="0">
                    <a:latin typeface="Times New Roman" panose="02020603050405020304" pitchFamily="18" charset="0"/>
                    <a:cs typeface="Times New Roman" panose="02020603050405020304" pitchFamily="18" charset="0"/>
                  </a:rPr>
                  <a:t> </a:t>
                </a:r>
                <a:endParaRPr lang="en-US" dirty="0"/>
              </a:p>
            </p:txBody>
          </p:sp>
          <p:sp>
            <p:nvSpPr>
              <p:cNvPr id="11" name="Rectangle 10"/>
              <p:cNvSpPr/>
              <p:nvPr/>
            </p:nvSpPr>
            <p:spPr>
              <a:xfrm>
                <a:off x="9149127" y="4434086"/>
                <a:ext cx="428322" cy="369332"/>
              </a:xfrm>
              <a:prstGeom prst="rect">
                <a:avLst/>
              </a:prstGeom>
            </p:spPr>
            <p:txBody>
              <a:bodyPr wrap="none">
                <a:spAutoFit/>
              </a:bodyPr>
              <a:lstStyle/>
              <a:p>
                <a:pPr algn="just"/>
                <a:r>
                  <a:rPr lang="en-IN" dirty="0">
                    <a:latin typeface="Times New Roman" panose="02020603050405020304" pitchFamily="18" charset="0"/>
                    <a:cs typeface="Times New Roman" panose="02020603050405020304" pitchFamily="18" charset="0"/>
                  </a:rPr>
                  <a:t>2</a:t>
                </a:r>
                <a:r>
                  <a:rPr lang="en-IN" b="1" dirty="0">
                    <a:latin typeface="Times New Roman" panose="02020603050405020304" pitchFamily="18" charset="0"/>
                    <a:cs typeface="Times New Roman" panose="02020603050405020304" pitchFamily="18" charset="0"/>
                  </a:rPr>
                  <a:t>b</a:t>
                </a:r>
                <a:endParaRPr lang="en-US" b="1"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88405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2" name="Rectangle 1"/>
          <p:cNvSpPr/>
          <p:nvPr/>
        </p:nvSpPr>
        <p:spPr>
          <a:xfrm>
            <a:off x="1160386" y="1215926"/>
            <a:ext cx="6331459"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BLOCH FUNCTIONS: I. Free Electron Model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2</a:t>
            </a:fld>
            <a:endParaRPr lang="en-US" dirty="0"/>
          </a:p>
        </p:txBody>
      </p:sp>
      <p:sp>
        <p:nvSpPr>
          <p:cNvPr id="16" name="Rectangle 15"/>
          <p:cNvSpPr/>
          <p:nvPr/>
        </p:nvSpPr>
        <p:spPr>
          <a:xfrm>
            <a:off x="1160386" y="1792395"/>
            <a:ext cx="9432117" cy="1200329"/>
          </a:xfrm>
          <a:prstGeom prst="rect">
            <a:avLst/>
          </a:prstGeom>
        </p:spPr>
        <p:txBody>
          <a:bodyPr wrap="square">
            <a:spAutoFit/>
          </a:bodyPr>
          <a:lstStyle/>
          <a:p>
            <a:pPr algn="just">
              <a:buClr>
                <a:srgbClr val="C00000"/>
              </a:buClr>
            </a:pPr>
            <a:r>
              <a:rPr lang="en-US" sz="2400" dirty="0">
                <a:latin typeface="Rockwell Condensed" panose="02060603050405020104" pitchFamily="18" charset="0"/>
                <a:cs typeface="Times New Roman" panose="02020603050405020304" pitchFamily="18" charset="0"/>
              </a:rPr>
              <a:t>Before going on to the Bloch Functions, we have to first look at the wave nature of electrons in a crystal. The simplest way to do this is by </a:t>
            </a:r>
            <a:r>
              <a:rPr lang="en-US" sz="2400" dirty="0" smtClean="0">
                <a:latin typeface="Rockwell Condensed" panose="02060603050405020104" pitchFamily="18" charset="0"/>
                <a:cs typeface="Times New Roman" panose="02020603050405020304" pitchFamily="18" charset="0"/>
              </a:rPr>
              <a:t>understanding the wave </a:t>
            </a:r>
            <a:r>
              <a:rPr lang="en-US" sz="2400" dirty="0">
                <a:latin typeface="Rockwell Condensed" panose="02060603050405020104" pitchFamily="18" charset="0"/>
                <a:cs typeface="Times New Roman" panose="02020603050405020304" pitchFamily="18" charset="0"/>
              </a:rPr>
              <a:t>nature of free electrons in </a:t>
            </a:r>
            <a:r>
              <a:rPr lang="en-US" sz="2400" dirty="0" smtClean="0">
                <a:latin typeface="Rockwell Condensed" panose="02060603050405020104" pitchFamily="18" charset="0"/>
                <a:cs typeface="Times New Roman" panose="02020603050405020304" pitchFamily="18" charset="0"/>
              </a:rPr>
              <a:t>crystals</a:t>
            </a:r>
            <a:endParaRPr lang="en-US" sz="2400" dirty="0">
              <a:latin typeface="Rockwell Condensed" panose="02060603050405020104" pitchFamily="18" charset="0"/>
              <a:cs typeface="Times New Roman" panose="02020603050405020304" pitchFamily="18" charset="0"/>
            </a:endParaRPr>
          </a:p>
        </p:txBody>
      </p:sp>
      <p:sp>
        <p:nvSpPr>
          <p:cNvPr id="7" name="Rectangle 6"/>
          <p:cNvSpPr/>
          <p:nvPr/>
        </p:nvSpPr>
        <p:spPr>
          <a:xfrm>
            <a:off x="1160386" y="3134991"/>
            <a:ext cx="9626148" cy="3477875"/>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According to the free electron model, the most weakly bound electrons in a constituent atom are able to move freely throughout the material and the ions do not affect it. </a:t>
            </a:r>
          </a:p>
          <a:p>
            <a:pPr algn="just">
              <a:buClr>
                <a:srgbClr val="C00000"/>
              </a:buClr>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The total energy therefore is only the kinetic energy and the potential energy can be neglected since it is assumed to be completely uniform and so does not affect (change) the energy of the electron.</a:t>
            </a: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These electrons, called conduction electrons in metals are responsible for the electrical conductivity in metals.</a:t>
            </a:r>
          </a:p>
        </p:txBody>
      </p:sp>
    </p:spTree>
    <p:extLst>
      <p:ext uri="{BB962C8B-B14F-4D97-AF65-F5344CB8AC3E}">
        <p14:creationId xmlns:p14="http://schemas.microsoft.com/office/powerpoint/2010/main" val="415277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3</a:t>
            </a:fld>
            <a:endParaRPr lang="en-US" dirty="0"/>
          </a:p>
        </p:txBody>
      </p:sp>
      <p:sp>
        <p:nvSpPr>
          <p:cNvPr id="7" name="Rectangle 6"/>
          <p:cNvSpPr/>
          <p:nvPr/>
        </p:nvSpPr>
        <p:spPr>
          <a:xfrm>
            <a:off x="1160386" y="2334892"/>
            <a:ext cx="7962832" cy="3816429"/>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But even in metals, this model does not explain paramagnetic susceptibility of conduction electrons, heat capacity, occurrence of long electronic free paths etc. </a:t>
            </a:r>
            <a:endParaRPr lang="en-US" sz="2200" dirty="0" smtClean="0">
              <a:latin typeface="Times New Roman" panose="02020603050405020304" pitchFamily="18" charset="0"/>
              <a:cs typeface="Times New Roman" panose="02020603050405020304" pitchFamily="18" charset="0"/>
            </a:endParaRPr>
          </a:p>
          <a:p>
            <a:pPr algn="just">
              <a:buClr>
                <a:srgbClr val="C00000"/>
              </a:buClr>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To explain these affects, quantum mechanics has to be invoked and the concept of matter waves has to be </a:t>
            </a:r>
            <a:r>
              <a:rPr lang="en-US" sz="2200" dirty="0" smtClean="0">
                <a:latin typeface="Times New Roman" panose="02020603050405020304" pitchFamily="18" charset="0"/>
                <a:cs typeface="Times New Roman" panose="02020603050405020304" pitchFamily="18" charset="0"/>
              </a:rPr>
              <a:t>introduced</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Lattices have a periodic structure and </a:t>
            </a:r>
            <a:r>
              <a:rPr lang="en-US" sz="22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matter waves</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propagate freely in a periodic </a:t>
            </a:r>
            <a:r>
              <a:rPr lang="en-US" sz="2200" dirty="0" smtClean="0">
                <a:latin typeface="Times New Roman" panose="02020603050405020304" pitchFamily="18" charset="0"/>
                <a:cs typeface="Times New Roman" panose="02020603050405020304" pitchFamily="18" charset="0"/>
              </a:rPr>
              <a:t>structure</a:t>
            </a:r>
          </a:p>
          <a:p>
            <a:pPr algn="just">
              <a:buClr>
                <a:srgbClr val="C00000"/>
              </a:buClr>
            </a:pPr>
            <a:endParaRPr lang="en-US"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In this model, we consider the wave nature of electrons</a:t>
            </a:r>
            <a:endParaRPr lang="en-US" sz="2200" dirty="0">
              <a:latin typeface="Times New Roman" panose="02020603050405020304" pitchFamily="18" charset="0"/>
              <a:cs typeface="Times New Roman" panose="02020603050405020304" pitchFamily="18" charset="0"/>
            </a:endParaRPr>
          </a:p>
        </p:txBody>
      </p:sp>
      <p:sp>
        <p:nvSpPr>
          <p:cNvPr id="8" name="Rectangle 7"/>
          <p:cNvSpPr/>
          <p:nvPr/>
        </p:nvSpPr>
        <p:spPr>
          <a:xfrm>
            <a:off x="1160386" y="1509124"/>
            <a:ext cx="6331459"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879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4</a:t>
            </a:fld>
            <a:endParaRPr lang="en-US" dirty="0"/>
          </a:p>
        </p:txBody>
      </p:sp>
      <p:sp>
        <p:nvSpPr>
          <p:cNvPr id="7" name="Rectangle 6"/>
          <p:cNvSpPr/>
          <p:nvPr/>
        </p:nvSpPr>
        <p:spPr>
          <a:xfrm>
            <a:off x="1056477" y="1999337"/>
            <a:ext cx="8825278" cy="4493538"/>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Using this approach, each electron can be represented by a wave function </a:t>
            </a:r>
            <a:r>
              <a:rPr lang="en-IN" sz="2200" dirty="0">
                <a:latin typeface="Times New Roman" panose="02020603050405020304" pitchFamily="18" charset="0"/>
                <a:cs typeface="Times New Roman" panose="02020603050405020304" pitchFamily="18" charset="0"/>
                <a:sym typeface="Symbol" panose="05050102010706020507" pitchFamily="18" charset="2"/>
              </a:rPr>
              <a:t></a:t>
            </a:r>
            <a:r>
              <a:rPr lang="en-IN" sz="2200" dirty="0">
                <a:latin typeface="Times New Roman" panose="02020603050405020304" pitchFamily="18" charset="0"/>
                <a:cs typeface="Times New Roman" panose="02020603050405020304" pitchFamily="18" charset="0"/>
              </a:rPr>
              <a:t> which is a function of position and time such that </a:t>
            </a:r>
            <a:r>
              <a:rPr lang="en-IN" sz="2200" dirty="0">
                <a:latin typeface="Times New Roman" panose="02020603050405020304" pitchFamily="18" charset="0"/>
                <a:cs typeface="Times New Roman" panose="02020603050405020304" pitchFamily="18" charset="0"/>
                <a:sym typeface="Symbol" panose="05050102010706020507" pitchFamily="18" charset="2"/>
              </a:rPr>
              <a:t></a:t>
            </a:r>
            <a:r>
              <a:rPr lang="en-IN" sz="2200"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sym typeface="Symbol" panose="05050102010706020507" pitchFamily="18" charset="2"/>
              </a:rPr>
              <a:t></a:t>
            </a:r>
            <a:r>
              <a:rPr lang="en-IN" sz="2200" dirty="0">
                <a:latin typeface="Times New Roman" panose="02020603050405020304" pitchFamily="18" charset="0"/>
                <a:cs typeface="Times New Roman" panose="02020603050405020304" pitchFamily="18" charset="0"/>
              </a:rPr>
              <a:t> represents the probability of finding the electron at that particular position at that particular time</a:t>
            </a:r>
            <a:r>
              <a:rPr lang="en-IN"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This wave function is then used in the Schrödinger </a:t>
            </a:r>
            <a:r>
              <a:rPr lang="en-US" sz="2200" dirty="0" smtClean="0">
                <a:latin typeface="Times New Roman" panose="02020603050405020304" pitchFamily="18" charset="0"/>
                <a:cs typeface="Times New Roman" panose="02020603050405020304" pitchFamily="18" charset="0"/>
              </a:rPr>
              <a:t>equation</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In quantum mechanics, the Schrödinger equation plays the role of Newton’s laws of motion and law of conservation of energy in classical </a:t>
            </a:r>
            <a:r>
              <a:rPr lang="en-US" sz="2200" dirty="0" smtClean="0">
                <a:latin typeface="Times New Roman" panose="02020603050405020304" pitchFamily="18" charset="0"/>
                <a:cs typeface="Times New Roman" panose="02020603050405020304" pitchFamily="18" charset="0"/>
              </a:rPr>
              <a:t>mechanics</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It thus predicts the future outcomes of a dynamic system but unlike in the classical sense, it does so in terms of probabilities of </a:t>
            </a:r>
            <a:r>
              <a:rPr lang="en-US" sz="2200" dirty="0" smtClean="0">
                <a:latin typeface="Times New Roman" panose="02020603050405020304" pitchFamily="18" charset="0"/>
                <a:cs typeface="Times New Roman" panose="02020603050405020304" pitchFamily="18" charset="0"/>
              </a:rPr>
              <a:t>outcomes</a:t>
            </a:r>
            <a:endParaRPr lang="en-US"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1160386" y="1249351"/>
            <a:ext cx="6331459"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794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5</a:t>
            </a:fld>
            <a:endParaRPr lang="en-US" dirty="0"/>
          </a:p>
        </p:txBody>
      </p:sp>
      <p:sp>
        <p:nvSpPr>
          <p:cNvPr id="7" name="Rectangle 6"/>
          <p:cNvSpPr/>
          <p:nvPr/>
        </p:nvSpPr>
        <p:spPr>
          <a:xfrm>
            <a:off x="568104" y="1888676"/>
            <a:ext cx="4502659" cy="4832092"/>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For purposes of simplicity, consider an electron within a one-dimensional crystal of length </a:t>
            </a:r>
            <a:r>
              <a:rPr lang="en-IN" sz="2200" i="1" dirty="0" smtClean="0">
                <a:latin typeface="Times New Roman" panose="02020603050405020304" pitchFamily="18" charset="0"/>
                <a:cs typeface="Times New Roman" panose="02020603050405020304" pitchFamily="18" charset="0"/>
              </a:rPr>
              <a:t>a</a:t>
            </a:r>
          </a:p>
          <a:p>
            <a:pPr algn="just">
              <a:buClr>
                <a:srgbClr val="C00000"/>
              </a:buClr>
            </a:pPr>
            <a:endParaRPr lang="en-IN" sz="2200" i="1"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smtClean="0">
                <a:latin typeface="Times New Roman" panose="02020603050405020304" pitchFamily="18" charset="0"/>
                <a:cs typeface="Times New Roman" panose="02020603050405020304" pitchFamily="18" charset="0"/>
              </a:rPr>
              <a:t>In the Figure the crystal lies along the X-axis</a:t>
            </a:r>
            <a:endParaRPr lang="en-IN"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IN" sz="2200" i="1"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potential energy everywhere within this crystal is assumed to be constant and equal to zero. This means that in this model we assume that the </a:t>
            </a:r>
            <a:r>
              <a:rPr lang="en-US" sz="2200" dirty="0" smtClean="0">
                <a:latin typeface="Times New Roman" panose="02020603050405020304" pitchFamily="18" charset="0"/>
                <a:cs typeface="Times New Roman" panose="02020603050405020304" pitchFamily="18" charset="0"/>
              </a:rPr>
              <a:t>ions (or nuclei) </a:t>
            </a:r>
            <a:r>
              <a:rPr lang="en-US" sz="2200" dirty="0">
                <a:latin typeface="Times New Roman" panose="02020603050405020304" pitchFamily="18" charset="0"/>
                <a:cs typeface="Times New Roman" panose="02020603050405020304" pitchFamily="18" charset="0"/>
              </a:rPr>
              <a:t>play no </a:t>
            </a:r>
            <a:r>
              <a:rPr lang="en-US" sz="2200" dirty="0" smtClean="0">
                <a:latin typeface="Times New Roman" panose="02020603050405020304" pitchFamily="18" charset="0"/>
                <a:cs typeface="Times New Roman" panose="02020603050405020304" pitchFamily="18" charset="0"/>
              </a:rPr>
              <a:t>role in deciding the movement of electrons</a:t>
            </a:r>
          </a:p>
        </p:txBody>
      </p:sp>
      <p:sp>
        <p:nvSpPr>
          <p:cNvPr id="6" name="Rectangle 5"/>
          <p:cNvSpPr/>
          <p:nvPr/>
        </p:nvSpPr>
        <p:spPr>
          <a:xfrm>
            <a:off x="1160385" y="1249351"/>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87291" y="2142296"/>
            <a:ext cx="5482935" cy="3073940"/>
          </a:xfrm>
          <a:prstGeom prst="rect">
            <a:avLst/>
          </a:prstGeom>
        </p:spPr>
      </p:pic>
      <p:sp>
        <p:nvSpPr>
          <p:cNvPr id="2" name="Rectangle 1"/>
          <p:cNvSpPr/>
          <p:nvPr/>
        </p:nvSpPr>
        <p:spPr>
          <a:xfrm>
            <a:off x="5209310" y="5384879"/>
            <a:ext cx="6096000" cy="1107996"/>
          </a:xfrm>
          <a:prstGeom prst="rect">
            <a:avLst/>
          </a:prstGeom>
        </p:spPr>
        <p:txBody>
          <a:bodyPr>
            <a:spAutoFit/>
          </a:bodyPr>
          <a:lstStyle/>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At the two ends of the crystal, a very high potential energy barrier, V0 = ∞, prevents the electron from leaving the crystal.</a:t>
            </a:r>
          </a:p>
        </p:txBody>
      </p:sp>
    </p:spTree>
    <p:extLst>
      <p:ext uri="{BB962C8B-B14F-4D97-AF65-F5344CB8AC3E}">
        <p14:creationId xmlns:p14="http://schemas.microsoft.com/office/powerpoint/2010/main" val="112582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6</a:t>
            </a:fld>
            <a:endParaRPr lang="en-US" dirty="0"/>
          </a:p>
        </p:txBody>
      </p:sp>
      <p:sp>
        <p:nvSpPr>
          <p:cNvPr id="6" name="Rectangle 5"/>
          <p:cNvSpPr/>
          <p:nvPr/>
        </p:nvSpPr>
        <p:spPr>
          <a:xfrm>
            <a:off x="1160385" y="1249351"/>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91200" y="2663172"/>
            <a:ext cx="5482935" cy="3073940"/>
          </a:xfrm>
          <a:prstGeom prst="rect">
            <a:avLst/>
          </a:prstGeom>
        </p:spPr>
      </p:pic>
      <p:sp>
        <p:nvSpPr>
          <p:cNvPr id="12" name="Rectangle 3"/>
          <p:cNvSpPr>
            <a:spLocks noChangeArrowheads="1"/>
          </p:cNvSpPr>
          <p:nvPr/>
        </p:nvSpPr>
        <p:spPr bwMode="auto">
          <a:xfrm>
            <a:off x="5509312" y="874812"/>
            <a:ext cx="16305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Eq.1</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6" name="Group 15"/>
          <p:cNvGrpSpPr/>
          <p:nvPr/>
        </p:nvGrpSpPr>
        <p:grpSpPr>
          <a:xfrm>
            <a:off x="568104" y="1888676"/>
            <a:ext cx="8368078" cy="4755030"/>
            <a:chOff x="568104" y="1888676"/>
            <a:chExt cx="8368078" cy="4755030"/>
          </a:xfrm>
        </p:grpSpPr>
        <p:grpSp>
          <p:nvGrpSpPr>
            <p:cNvPr id="13" name="Group 12"/>
            <p:cNvGrpSpPr/>
            <p:nvPr/>
          </p:nvGrpSpPr>
          <p:grpSpPr>
            <a:xfrm>
              <a:off x="568104" y="1888676"/>
              <a:ext cx="4587708" cy="4755030"/>
              <a:chOff x="568104" y="1888676"/>
              <a:chExt cx="4587708" cy="4755030"/>
            </a:xfrm>
          </p:grpSpPr>
          <p:grpSp>
            <p:nvGrpSpPr>
              <p:cNvPr id="4" name="Group 3"/>
              <p:cNvGrpSpPr/>
              <p:nvPr/>
            </p:nvGrpSpPr>
            <p:grpSpPr>
              <a:xfrm>
                <a:off x="568104" y="1888676"/>
                <a:ext cx="4502659" cy="2205342"/>
                <a:chOff x="568104" y="1888676"/>
                <a:chExt cx="4502659" cy="2205342"/>
              </a:xfrm>
            </p:grpSpPr>
            <p:sp>
              <p:nvSpPr>
                <p:cNvPr id="7" name="Rectangle 6"/>
                <p:cNvSpPr/>
                <p:nvPr/>
              </p:nvSpPr>
              <p:spPr>
                <a:xfrm>
                  <a:off x="568104" y="1888676"/>
                  <a:ext cx="4502659" cy="1107996"/>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The conditions for the potential V(</a:t>
                  </a:r>
                  <a:r>
                    <a:rPr lang="en-US" sz="2200" i="1"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is given by</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IN" sz="2200" i="1" dirty="0" smtClean="0">
                    <a:latin typeface="Times New Roman" panose="02020603050405020304" pitchFamily="18" charset="0"/>
                    <a:cs typeface="Times New Roman" panose="02020603050405020304" pitchFamily="18" charset="0"/>
                  </a:endParaRPr>
                </a:p>
              </p:txBody>
            </p:sp>
            <p:pic>
              <p:nvPicPr>
                <p:cNvPr id="9" name="Picture 8"/>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205637">
                  <a:off x="1007630" y="2931236"/>
                  <a:ext cx="3585152" cy="1162782"/>
                </a:xfrm>
                <a:prstGeom prst="rect">
                  <a:avLst/>
                </a:prstGeom>
              </p:spPr>
            </p:pic>
          </p:grpSp>
          <p:sp>
            <p:nvSpPr>
              <p:cNvPr id="10" name="Rectangle 9"/>
              <p:cNvSpPr/>
              <p:nvPr/>
            </p:nvSpPr>
            <p:spPr>
              <a:xfrm>
                <a:off x="653153" y="4389422"/>
                <a:ext cx="4502659" cy="1200329"/>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400" dirty="0">
                    <a:latin typeface="Times New Roman" panose="02020603050405020304" pitchFamily="18" charset="0"/>
                    <a:ea typeface="Calibri" panose="020F0502020204030204" pitchFamily="34" charset="0"/>
                    <a:cs typeface="Times New Roman" panose="02020603050405020304" pitchFamily="18" charset="0"/>
                  </a:rPr>
                  <a:t>Thus in a crystal, the Schrodinger equation for an electron of mass </a:t>
                </a:r>
                <a:r>
                  <a:rPr lang="en-US" sz="2400" i="1" dirty="0">
                    <a:latin typeface="Times New Roman" panose="02020603050405020304" pitchFamily="18" charset="0"/>
                    <a:ea typeface="Calibri" panose="020F0502020204030204" pitchFamily="34" charset="0"/>
                    <a:cs typeface="Times New Roman" panose="02020603050405020304" pitchFamily="18" charset="0"/>
                  </a:rPr>
                  <a:t>m</a:t>
                </a:r>
                <a:r>
                  <a:rPr lang="en-US" sz="2400" dirty="0">
                    <a:latin typeface="Times New Roman" panose="02020603050405020304" pitchFamily="18" charset="0"/>
                    <a:ea typeface="Calibri" panose="020F0502020204030204" pitchFamily="34" charset="0"/>
                    <a:cs typeface="Times New Roman" panose="02020603050405020304" pitchFamily="18" charset="0"/>
                  </a:rPr>
                  <a:t> becomes </a:t>
                </a:r>
                <a:r>
                  <a:rPr lang="en-US" sz="2200" dirty="0" smtClean="0">
                    <a:latin typeface="Times New Roman" panose="02020603050405020304" pitchFamily="18" charset="0"/>
                    <a:cs typeface="Times New Roman" panose="02020603050405020304" pitchFamily="18" charset="0"/>
                  </a:rPr>
                  <a:t>:</a:t>
                </a:r>
              </a:p>
            </p:txBody>
          </p:sp>
          <p:pic>
            <p:nvPicPr>
              <p:cNvPr id="14" name="Picture 133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0385" y="5740582"/>
                <a:ext cx="3732913" cy="90312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5509312" y="5961311"/>
              <a:ext cx="3426870" cy="461665"/>
            </a:xfrm>
            <a:prstGeom prst="rect">
              <a:avLst/>
            </a:prstGeom>
            <a:noFill/>
          </p:spPr>
          <p:txBody>
            <a:bodyPr wrap="square" rtlCol="0">
              <a:spAutoFit/>
            </a:bodyPr>
            <a:lstStyle/>
            <a:p>
              <a:r>
                <a:rPr lang="en-IN" sz="2400" dirty="0">
                  <a:latin typeface="Times New Roman" panose="02020603050405020304" pitchFamily="18" charset="0"/>
                  <a:ea typeface="Calibri" panose="020F0502020204030204" pitchFamily="34" charset="0"/>
                  <a:cs typeface="Times New Roman" panose="02020603050405020304" pitchFamily="18" charset="0"/>
                </a:rPr>
                <a:t>------------------- Eq.1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73164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7</a:t>
            </a:fld>
            <a:endParaRPr lang="en-US" dirty="0"/>
          </a:p>
        </p:txBody>
      </p:sp>
      <p:sp>
        <p:nvSpPr>
          <p:cNvPr id="6" name="Rectangle 5"/>
          <p:cNvSpPr/>
          <p:nvPr/>
        </p:nvSpPr>
        <p:spPr>
          <a:xfrm>
            <a:off x="1160386" y="1139402"/>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le 3"/>
          <p:cNvSpPr>
            <a:spLocks noChangeArrowheads="1"/>
          </p:cNvSpPr>
          <p:nvPr/>
        </p:nvSpPr>
        <p:spPr bwMode="auto">
          <a:xfrm>
            <a:off x="5509312" y="874812"/>
            <a:ext cx="16305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Eq.1</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6" name="Group 15"/>
          <p:cNvGrpSpPr/>
          <p:nvPr/>
        </p:nvGrpSpPr>
        <p:grpSpPr>
          <a:xfrm>
            <a:off x="578494" y="2283531"/>
            <a:ext cx="9868555" cy="3908762"/>
            <a:chOff x="578494" y="2283531"/>
            <a:chExt cx="9868555" cy="3908762"/>
          </a:xfrm>
        </p:grpSpPr>
        <p:grpSp>
          <p:nvGrpSpPr>
            <p:cNvPr id="11" name="Group 10"/>
            <p:cNvGrpSpPr/>
            <p:nvPr/>
          </p:nvGrpSpPr>
          <p:grpSpPr>
            <a:xfrm>
              <a:off x="578494" y="2283531"/>
              <a:ext cx="9085051" cy="3908762"/>
              <a:chOff x="568104" y="1888676"/>
              <a:chExt cx="4502659" cy="3908762"/>
            </a:xfrm>
          </p:grpSpPr>
          <p:sp>
            <p:nvSpPr>
              <p:cNvPr id="7" name="Rectangle 6"/>
              <p:cNvSpPr/>
              <p:nvPr/>
            </p:nvSpPr>
            <p:spPr>
              <a:xfrm>
                <a:off x="568104" y="1888676"/>
                <a:ext cx="4502659" cy="3908762"/>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A Simple periodic function which will satisfy this equation is</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US" sz="2200" i="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are arbitrary constants which can be determined by applying the boundary conditions</a:t>
                </a:r>
                <a:r>
                  <a:rPr lang="en-US" sz="2200" dirty="0" smtClean="0">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Here we are considering an electron which is bound inside a crystal of length </a:t>
                </a:r>
                <a:r>
                  <a:rPr lang="en-IN" sz="2200" i="1" dirty="0">
                    <a:latin typeface="Times New Roman" panose="02020603050405020304" pitchFamily="18" charset="0"/>
                    <a:cs typeface="Times New Roman" panose="02020603050405020304" pitchFamily="18" charset="0"/>
                  </a:rPr>
                  <a:t>a</a:t>
                </a:r>
                <a:r>
                  <a:rPr lang="en-IN" sz="2200" dirty="0">
                    <a:latin typeface="Times New Roman" panose="02020603050405020304" pitchFamily="18" charset="0"/>
                    <a:cs typeface="Times New Roman" panose="02020603050405020304" pitchFamily="18" charset="0"/>
                  </a:rPr>
                  <a:t> and so the electron wave function has to satisfy </a:t>
                </a:r>
                <a:r>
                  <a:rPr lang="en-IN" sz="2200" dirty="0" smtClean="0">
                    <a:latin typeface="Times New Roman" panose="02020603050405020304" pitchFamily="18" charset="0"/>
                    <a:cs typeface="Times New Roman" panose="02020603050405020304" pitchFamily="18" charset="0"/>
                  </a:rPr>
                  <a:t>two </a:t>
                </a:r>
                <a:r>
                  <a:rPr lang="en-IN" sz="2200" dirty="0">
                    <a:latin typeface="Times New Roman" panose="02020603050405020304" pitchFamily="18" charset="0"/>
                    <a:cs typeface="Times New Roman" panose="02020603050405020304" pitchFamily="18" charset="0"/>
                  </a:rPr>
                  <a:t>boundary conditions </a:t>
                </a:r>
                <a:r>
                  <a:rPr lang="en-IN" sz="2200" dirty="0" smtClean="0">
                    <a:latin typeface="Times New Roman" panose="02020603050405020304" pitchFamily="18" charset="0"/>
                    <a:cs typeface="Times New Roman" panose="02020603050405020304" pitchFamily="18" charset="0"/>
                  </a:rPr>
                  <a:t>simultaneously</a:t>
                </a: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IN" sz="2200" i="1"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653153" y="2576747"/>
                    <a:ext cx="3871676"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𝜓</m:t>
                          </m:r>
                          <m:d>
                            <m:dPr>
                              <m:ctrlPr>
                                <a:rPr lang="en-US" sz="2200" i="1">
                                  <a:latin typeface="Cambria Math"/>
                                </a:rPr>
                              </m:ctrlPr>
                            </m:dPr>
                            <m:e>
                              <m:r>
                                <a:rPr lang="en-US" sz="2200" i="1">
                                  <a:latin typeface="Cambria Math" panose="02040503050406030204" pitchFamily="18" charset="0"/>
                                </a:rPr>
                                <m:t>𝑥</m:t>
                              </m:r>
                            </m:e>
                          </m:d>
                          <m:r>
                            <a:rPr lang="en-US" sz="2200" i="0">
                              <a:latin typeface="Cambria Math" panose="02040503050406030204" pitchFamily="18" charset="0"/>
                            </a:rPr>
                            <m:t>=</m:t>
                          </m:r>
                          <m:r>
                            <a:rPr lang="en-US" sz="2200" i="1">
                              <a:latin typeface="Cambria Math" panose="02040503050406030204" pitchFamily="18" charset="0"/>
                            </a:rPr>
                            <m:t>𝐴</m:t>
                          </m:r>
                          <m:func>
                            <m:funcPr>
                              <m:ctrlPr>
                                <a:rPr lang="en-US" sz="2200" i="1">
                                  <a:latin typeface="Cambria Math"/>
                                </a:rPr>
                              </m:ctrlPr>
                            </m:funcPr>
                            <m:fName>
                              <m:r>
                                <m:rPr>
                                  <m:sty m:val="p"/>
                                </m:rPr>
                                <a:rPr lang="en-US" sz="2200" i="0">
                                  <a:latin typeface="Cambria Math" panose="02040503050406030204" pitchFamily="18" charset="0"/>
                                </a:rPr>
                                <m:t>sin</m:t>
                              </m:r>
                            </m:fName>
                            <m:e>
                              <m:r>
                                <a:rPr lang="en-US" sz="2200" i="1">
                                  <a:latin typeface="Cambria Math" panose="02040503050406030204" pitchFamily="18" charset="0"/>
                                </a:rPr>
                                <m:t>𝑘𝑥</m:t>
                              </m:r>
                            </m:e>
                          </m:func>
                          <m:r>
                            <a:rPr lang="en-US" sz="2200" i="0">
                              <a:latin typeface="Cambria Math" panose="02040503050406030204" pitchFamily="18" charset="0"/>
                            </a:rPr>
                            <m:t>+</m:t>
                          </m:r>
                          <m:r>
                            <a:rPr lang="en-US" sz="2200" i="1">
                              <a:latin typeface="Cambria Math" panose="02040503050406030204" pitchFamily="18" charset="0"/>
                            </a:rPr>
                            <m:t>𝐵</m:t>
                          </m:r>
                          <m:func>
                            <m:funcPr>
                              <m:ctrlPr>
                                <a:rPr lang="en-US" sz="2200" i="1">
                                  <a:latin typeface="Cambria Math"/>
                                </a:rPr>
                              </m:ctrlPr>
                            </m:funcPr>
                            <m:fName>
                              <m:r>
                                <m:rPr>
                                  <m:sty m:val="p"/>
                                </m:rPr>
                                <a:rPr lang="en-US" sz="2200" i="0">
                                  <a:latin typeface="Cambria Math" panose="02040503050406030204" pitchFamily="18" charset="0"/>
                                </a:rPr>
                                <m:t>cos</m:t>
                              </m:r>
                            </m:fName>
                            <m:e>
                              <m:r>
                                <a:rPr lang="en-US" sz="2200" i="1">
                                  <a:latin typeface="Cambria Math" panose="02040503050406030204" pitchFamily="18" charset="0"/>
                                </a:rPr>
                                <m:t>𝑘𝑥</m:t>
                              </m:r>
                            </m:e>
                          </m:func>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653153" y="2576747"/>
                    <a:ext cx="3871676" cy="430887"/>
                  </a:xfrm>
                  <a:prstGeom prst="rect">
                    <a:avLst/>
                  </a:prstGeom>
                  <a:blipFill rotWithShape="0">
                    <a:blip r:embed="rId3"/>
                    <a:stretch>
                      <a:fillRect b="-15493"/>
                    </a:stretch>
                  </a:blipFill>
                </p:spPr>
                <p:txBody>
                  <a:bodyPr/>
                  <a:lstStyle/>
                  <a:p>
                    <a:r>
                      <a:rPr lang="en-US">
                        <a:noFill/>
                      </a:rPr>
                      <a:t> </a:t>
                    </a:r>
                  </a:p>
                </p:txBody>
              </p:sp>
            </mc:Fallback>
          </mc:AlternateContent>
        </p:grpSp>
        <p:sp>
          <p:nvSpPr>
            <p:cNvPr id="15" name="TextBox 14"/>
            <p:cNvSpPr txBox="1"/>
            <p:nvPr/>
          </p:nvSpPr>
          <p:spPr>
            <a:xfrm>
              <a:off x="7020179" y="2917529"/>
              <a:ext cx="3426870" cy="461665"/>
            </a:xfrm>
            <a:prstGeom prst="rect">
              <a:avLst/>
            </a:prstGeom>
            <a:noFill/>
          </p:spPr>
          <p:txBody>
            <a:bodyPr wrap="square" rtlCol="0">
              <a:spAutoFit/>
            </a:bodyPr>
            <a:lstStyle/>
            <a:p>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Eq.2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1028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8</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Group 8"/>
          <p:cNvGrpSpPr/>
          <p:nvPr/>
        </p:nvGrpSpPr>
        <p:grpSpPr>
          <a:xfrm>
            <a:off x="1424708" y="3539068"/>
            <a:ext cx="9085051" cy="2123658"/>
            <a:chOff x="707735" y="3268904"/>
            <a:chExt cx="9085051" cy="2123658"/>
          </a:xfrm>
        </p:grpSpPr>
        <p:sp>
          <p:nvSpPr>
            <p:cNvPr id="7" name="Rectangle 6"/>
            <p:cNvSpPr/>
            <p:nvPr/>
          </p:nvSpPr>
          <p:spPr>
            <a:xfrm>
              <a:off x="707735" y="3268904"/>
              <a:ext cx="9085051" cy="2123658"/>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The First Boundary Condition is:</a:t>
              </a: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From </a:t>
              </a:r>
              <a:r>
                <a:rPr lang="en-IN" sz="2200" dirty="0" smtClean="0">
                  <a:latin typeface="Times New Roman" panose="02020603050405020304" pitchFamily="18" charset="0"/>
                  <a:cs typeface="Times New Roman" panose="02020603050405020304" pitchFamily="18" charset="0"/>
                </a:rPr>
                <a:t>Equation </a:t>
              </a:r>
              <a:r>
                <a:rPr lang="en-IN" sz="2200" dirty="0">
                  <a:latin typeface="Times New Roman" panose="02020603050405020304" pitchFamily="18" charset="0"/>
                  <a:cs typeface="Times New Roman" panose="02020603050405020304" pitchFamily="18" charset="0"/>
                </a:rPr>
                <a:t>2 we see that when </a:t>
              </a:r>
              <a:r>
                <a:rPr lang="en-IN" sz="2200" i="1" dirty="0">
                  <a:latin typeface="Times New Roman" panose="02020603050405020304" pitchFamily="18" charset="0"/>
                  <a:cs typeface="Times New Roman" panose="02020603050405020304" pitchFamily="18" charset="0"/>
                </a:rPr>
                <a:t>x</a:t>
              </a:r>
              <a:r>
                <a:rPr lang="en-IN" sz="2200" dirty="0">
                  <a:latin typeface="Times New Roman" panose="02020603050405020304" pitchFamily="18" charset="0"/>
                  <a:cs typeface="Times New Roman" panose="02020603050405020304" pitchFamily="18" charset="0"/>
                </a:rPr>
                <a:t>=0, sin (</a:t>
              </a:r>
              <a:r>
                <a:rPr lang="en-IN" sz="2200" i="1" dirty="0" err="1">
                  <a:latin typeface="Times New Roman" panose="02020603050405020304" pitchFamily="18" charset="0"/>
                  <a:cs typeface="Times New Roman" panose="02020603050405020304" pitchFamily="18" charset="0"/>
                </a:rPr>
                <a:t>kx</a:t>
              </a:r>
              <a:r>
                <a:rPr lang="en-IN" sz="2200" dirty="0">
                  <a:latin typeface="Times New Roman" panose="02020603050405020304" pitchFamily="18" charset="0"/>
                  <a:cs typeface="Times New Roman" panose="02020603050405020304" pitchFamily="18" charset="0"/>
                </a:rPr>
                <a:t>) goes to 0, while </a:t>
              </a:r>
              <a:r>
                <a:rPr lang="en-IN" sz="2200" i="1" dirty="0" err="1">
                  <a:latin typeface="Times New Roman" panose="02020603050405020304" pitchFamily="18" charset="0"/>
                  <a:cs typeface="Times New Roman" panose="02020603050405020304" pitchFamily="18" charset="0"/>
                </a:rPr>
                <a:t>cos</a:t>
              </a:r>
              <a:r>
                <a:rPr lang="en-IN" sz="2200" dirty="0">
                  <a:latin typeface="Times New Roman" panose="02020603050405020304" pitchFamily="18" charset="0"/>
                  <a:cs typeface="Times New Roman" panose="02020603050405020304" pitchFamily="18" charset="0"/>
                </a:rPr>
                <a:t>(</a:t>
              </a:r>
              <a:r>
                <a:rPr lang="en-IN" sz="2200" i="1" dirty="0" err="1">
                  <a:latin typeface="Times New Roman" panose="02020603050405020304" pitchFamily="18" charset="0"/>
                  <a:cs typeface="Times New Roman" panose="02020603050405020304" pitchFamily="18" charset="0"/>
                </a:rPr>
                <a:t>kx</a:t>
              </a:r>
              <a:r>
                <a:rPr lang="en-IN" sz="2200" dirty="0">
                  <a:latin typeface="Times New Roman" panose="02020603050405020304" pitchFamily="18" charset="0"/>
                  <a:cs typeface="Times New Roman" panose="02020603050405020304" pitchFamily="18" charset="0"/>
                </a:rPr>
                <a:t>)=1. So this means that for </a:t>
              </a:r>
              <a:r>
                <a:rPr lang="en-IN" sz="2200" i="1" dirty="0">
                  <a:latin typeface="Times New Roman" panose="02020603050405020304" pitchFamily="18" charset="0"/>
                  <a:cs typeface="Times New Roman" panose="02020603050405020304" pitchFamily="18" charset="0"/>
                </a:rPr>
                <a:t>Ψ</a:t>
              </a:r>
              <a:r>
                <a:rPr lang="en-IN" sz="2200" dirty="0">
                  <a:latin typeface="Times New Roman" panose="02020603050405020304" pitchFamily="18" charset="0"/>
                  <a:cs typeface="Times New Roman" panose="02020603050405020304" pitchFamily="18" charset="0"/>
                </a:rPr>
                <a:t>=0 at </a:t>
              </a:r>
              <a:r>
                <a:rPr lang="en-IN" sz="2200" i="1" dirty="0" smtClean="0">
                  <a:latin typeface="Times New Roman" panose="02020603050405020304" pitchFamily="18" charset="0"/>
                  <a:cs typeface="Times New Roman" panose="02020603050405020304" pitchFamily="18" charset="0"/>
                </a:rPr>
                <a:t>x</a:t>
              </a:r>
              <a:r>
                <a:rPr lang="en-IN" sz="2200" dirty="0" smtClean="0">
                  <a:latin typeface="Times New Roman" panose="02020603050405020304" pitchFamily="18" charset="0"/>
                  <a:cs typeface="Times New Roman" panose="02020603050405020304" pitchFamily="18" charset="0"/>
                </a:rPr>
                <a:t>=0, the constant </a:t>
              </a:r>
              <a:r>
                <a:rPr lang="en-IN" sz="2200" i="1" dirty="0">
                  <a:latin typeface="Times New Roman" panose="02020603050405020304" pitchFamily="18" charset="0"/>
                  <a:cs typeface="Times New Roman" panose="02020603050405020304" pitchFamily="18" charset="0"/>
                </a:rPr>
                <a:t>B</a:t>
              </a:r>
              <a:r>
                <a:rPr lang="en-IN" sz="2200" dirty="0">
                  <a:latin typeface="Times New Roman" panose="02020603050405020304" pitchFamily="18" charset="0"/>
                  <a:cs typeface="Times New Roman" panose="02020603050405020304" pitchFamily="18" charset="0"/>
                </a:rPr>
                <a:t> has to be </a:t>
              </a:r>
              <a:r>
                <a:rPr lang="en-IN"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1160386" y="3873685"/>
              <a:ext cx="2092239" cy="457048"/>
            </a:xfrm>
            <a:prstGeom prst="rect">
              <a:avLst/>
            </a:prstGeom>
          </p:spPr>
          <p:txBody>
            <a:bodyPr wrap="none">
              <a:spAutoFit/>
            </a:bodyPr>
            <a:lstStyle/>
            <a:p>
              <a:pPr marL="228600" marR="0" algn="just">
                <a:lnSpc>
                  <a:spcPct val="115000"/>
                </a:lnSpc>
                <a:spcBef>
                  <a:spcPts val="0"/>
                </a:spcBef>
                <a:spcAft>
                  <a:spcPts val="10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a:t>
              </a:r>
              <a:r>
                <a:rPr lang="en-IN" sz="2200" dirty="0" err="1">
                  <a:latin typeface="Times New Roman" panose="02020603050405020304" pitchFamily="18" charset="0"/>
                  <a:ea typeface="Calibri" panose="020F0502020204030204" pitchFamily="34" charset="0"/>
                  <a:cs typeface="Times New Roman" panose="02020603050405020304" pitchFamily="18" charset="0"/>
                </a:rPr>
                <a:t>i</a:t>
              </a:r>
              <a:r>
                <a:rPr lang="en-IN" sz="2200" dirty="0">
                  <a:latin typeface="Times New Roman" panose="02020603050405020304" pitchFamily="18" charset="0"/>
                  <a:ea typeface="Calibri" panose="020F0502020204030204" pitchFamily="34" charset="0"/>
                  <a:cs typeface="Times New Roman" panose="02020603050405020304" pitchFamily="18" charset="0"/>
                </a:rPr>
                <a:t>) </a:t>
              </a:r>
              <a:r>
                <a:rPr lang="en-IN" sz="2200" i="1" dirty="0">
                  <a:latin typeface="Times New Roman" panose="02020603050405020304" pitchFamily="18" charset="0"/>
                  <a:ea typeface="Calibri" panose="020F0502020204030204" pitchFamily="34" charset="0"/>
                  <a:cs typeface="Times New Roman" panose="02020603050405020304" pitchFamily="18" charset="0"/>
                </a:rPr>
                <a:t>Ψ</a:t>
              </a:r>
              <a:r>
                <a:rPr lang="en-IN" sz="2200" dirty="0">
                  <a:latin typeface="Times New Roman" panose="02020603050405020304" pitchFamily="18" charset="0"/>
                  <a:ea typeface="Calibri" panose="020F0502020204030204" pitchFamily="34" charset="0"/>
                  <a:cs typeface="Times New Roman" panose="02020603050405020304" pitchFamily="18" charset="0"/>
                </a:rPr>
                <a:t>=0 at </a:t>
              </a:r>
              <a:r>
                <a:rPr lang="en-IN" sz="2200" i="1" dirty="0">
                  <a:latin typeface="Times New Roman" panose="02020603050405020304" pitchFamily="18" charset="0"/>
                  <a:ea typeface="Calibri" panose="020F0502020204030204" pitchFamily="34" charset="0"/>
                  <a:cs typeface="Times New Roman" panose="02020603050405020304" pitchFamily="18" charset="0"/>
                </a:rPr>
                <a:t>x</a:t>
              </a:r>
              <a:r>
                <a:rPr lang="en-IN" sz="2200" dirty="0">
                  <a:latin typeface="Times New Roman" panose="02020603050405020304" pitchFamily="18" charset="0"/>
                  <a:ea typeface="Calibri" panose="020F0502020204030204" pitchFamily="34" charset="0"/>
                  <a:cs typeface="Times New Roman" panose="02020603050405020304" pitchFamily="18" charset="0"/>
                </a:rPr>
                <a:t>=0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p:cNvGrpSpPr/>
          <p:nvPr/>
        </p:nvGrpSpPr>
        <p:grpSpPr>
          <a:xfrm>
            <a:off x="-415637" y="2168591"/>
            <a:ext cx="9259023" cy="484960"/>
            <a:chOff x="-581892" y="1711357"/>
            <a:chExt cx="9259023" cy="484960"/>
          </a:xfrm>
        </p:grpSpPr>
        <mc:AlternateContent xmlns:mc="http://schemas.openxmlformats.org/markup-compatibility/2006" xmlns:a14="http://schemas.microsoft.com/office/drawing/2010/main">
          <mc:Choice Requires="a14">
            <p:sp>
              <p:nvSpPr>
                <p:cNvPr id="13" name="Rectangle 12"/>
                <p:cNvSpPr/>
                <p:nvPr/>
              </p:nvSpPr>
              <p:spPr>
                <a:xfrm>
                  <a:off x="-581892" y="1765430"/>
                  <a:ext cx="7373983" cy="430887"/>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𝜓</m:t>
                        </m:r>
                        <m:d>
                          <m:dPr>
                            <m:ctrlPr>
                              <a:rPr lang="en-US" sz="2200" i="1">
                                <a:latin typeface="Cambria Math"/>
                              </a:rPr>
                            </m:ctrlPr>
                          </m:dPr>
                          <m:e>
                            <m:r>
                              <a:rPr lang="en-US" sz="2200" i="1">
                                <a:latin typeface="Cambria Math" panose="02040503050406030204" pitchFamily="18" charset="0"/>
                              </a:rPr>
                              <m:t>𝑥</m:t>
                            </m:r>
                          </m:e>
                        </m:d>
                        <m:r>
                          <a:rPr lang="en-US" sz="2200" i="0">
                            <a:latin typeface="Cambria Math" panose="02040503050406030204" pitchFamily="18" charset="0"/>
                          </a:rPr>
                          <m:t>=</m:t>
                        </m:r>
                        <m:r>
                          <a:rPr lang="en-US" sz="2200" i="1">
                            <a:latin typeface="Cambria Math" panose="02040503050406030204" pitchFamily="18" charset="0"/>
                          </a:rPr>
                          <m:t>𝐴</m:t>
                        </m:r>
                        <m:func>
                          <m:funcPr>
                            <m:ctrlPr>
                              <a:rPr lang="en-US" sz="2200" i="1">
                                <a:latin typeface="Cambria Math"/>
                              </a:rPr>
                            </m:ctrlPr>
                          </m:funcPr>
                          <m:fName>
                            <m:r>
                              <m:rPr>
                                <m:sty m:val="p"/>
                              </m:rPr>
                              <a:rPr lang="en-US" sz="2200" i="0">
                                <a:latin typeface="Cambria Math" panose="02040503050406030204" pitchFamily="18" charset="0"/>
                              </a:rPr>
                              <m:t>sin</m:t>
                            </m:r>
                          </m:fName>
                          <m:e>
                            <m:r>
                              <a:rPr lang="en-US" sz="2200" i="1">
                                <a:latin typeface="Cambria Math" panose="02040503050406030204" pitchFamily="18" charset="0"/>
                              </a:rPr>
                              <m:t>𝑘𝑥</m:t>
                            </m:r>
                          </m:e>
                        </m:func>
                        <m:r>
                          <a:rPr lang="en-US" sz="2200" i="0">
                            <a:latin typeface="Cambria Math" panose="02040503050406030204" pitchFamily="18" charset="0"/>
                          </a:rPr>
                          <m:t>+</m:t>
                        </m:r>
                        <m:r>
                          <a:rPr lang="en-US" sz="2200" i="1">
                            <a:latin typeface="Cambria Math" panose="02040503050406030204" pitchFamily="18" charset="0"/>
                          </a:rPr>
                          <m:t>𝐵</m:t>
                        </m:r>
                        <m:func>
                          <m:funcPr>
                            <m:ctrlPr>
                              <a:rPr lang="en-US" sz="2200" i="1">
                                <a:latin typeface="Cambria Math"/>
                              </a:rPr>
                            </m:ctrlPr>
                          </m:funcPr>
                          <m:fName>
                            <m:r>
                              <m:rPr>
                                <m:sty m:val="p"/>
                              </m:rPr>
                              <a:rPr lang="en-US" sz="2200" i="0">
                                <a:latin typeface="Cambria Math" panose="02040503050406030204" pitchFamily="18" charset="0"/>
                              </a:rPr>
                              <m:t>cos</m:t>
                            </m:r>
                          </m:fName>
                          <m:e>
                            <m:r>
                              <a:rPr lang="en-US" sz="2200" i="1">
                                <a:latin typeface="Cambria Math" panose="02040503050406030204" pitchFamily="18" charset="0"/>
                              </a:rPr>
                              <m:t>𝑘𝑥</m:t>
                            </m:r>
                          </m:e>
                        </m:func>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581892" y="1765430"/>
                  <a:ext cx="7373983" cy="430887"/>
                </a:xfrm>
                <a:prstGeom prst="rect">
                  <a:avLst/>
                </a:prstGeom>
                <a:blipFill rotWithShape="0">
                  <a:blip r:embed="rId3"/>
                  <a:stretch>
                    <a:fillRect b="-15714"/>
                  </a:stretch>
                </a:blipFill>
              </p:spPr>
              <p:txBody>
                <a:bodyPr/>
                <a:lstStyle/>
                <a:p>
                  <a:r>
                    <a:rPr lang="en-US">
                      <a:noFill/>
                    </a:rPr>
                    <a:t> </a:t>
                  </a:r>
                </a:p>
              </p:txBody>
            </p:sp>
          </mc:Fallback>
        </mc:AlternateContent>
        <p:sp>
          <p:nvSpPr>
            <p:cNvPr id="14" name="TextBox 13"/>
            <p:cNvSpPr txBox="1"/>
            <p:nvPr/>
          </p:nvSpPr>
          <p:spPr>
            <a:xfrm>
              <a:off x="5250261" y="1711357"/>
              <a:ext cx="3426870" cy="461665"/>
            </a:xfrm>
            <a:prstGeom prst="rect">
              <a:avLst/>
            </a:prstGeom>
            <a:noFill/>
          </p:spPr>
          <p:txBody>
            <a:bodyPr wrap="square" rtlCol="0">
              <a:spAutoFit/>
            </a:bodyPr>
            <a:lstStyle/>
            <a:p>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Eq.2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42706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60386" y="486613"/>
            <a:ext cx="10515600" cy="622011"/>
          </a:xfrm>
        </p:spPr>
        <p:txBody>
          <a:bodyPr>
            <a:normAutofit fontScale="90000"/>
          </a:bodyPr>
          <a:lstStyle/>
          <a:p>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UNIT – 1 </a:t>
            </a:r>
            <a:r>
              <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 </a:t>
            </a:r>
            <a:r>
              <a:rPr lang="en-US" dirty="0" smtClean="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rPr>
              <a:t>CRYSTALLOGRAPHY</a:t>
            </a:r>
            <a:endParaRPr lang="en-US" dirty="0">
              <a:solidFill>
                <a:schemeClr val="accent5">
                  <a:lumMod val="75000"/>
                </a:schemeClr>
              </a:solidFill>
              <a:effectLst>
                <a:outerShdw blurRad="38100" dist="38100" dir="2700000" algn="tl">
                  <a:srgbClr val="000000">
                    <a:alpha val="43137"/>
                  </a:srgbClr>
                </a:outerShdw>
              </a:effectLst>
              <a:latin typeface="Plantagenet Cherokee" panose="02020602070100000000" pitchFamily="18" charset="0"/>
            </a:endParaRPr>
          </a:p>
        </p:txBody>
      </p:sp>
      <p:sp>
        <p:nvSpPr>
          <p:cNvPr id="3" name="Slide Number Placeholder 2"/>
          <p:cNvSpPr>
            <a:spLocks noGrp="1"/>
          </p:cNvSpPr>
          <p:nvPr>
            <p:ph type="sldNum" sz="quarter" idx="12"/>
          </p:nvPr>
        </p:nvSpPr>
        <p:spPr>
          <a:xfrm>
            <a:off x="9306792" y="6492875"/>
            <a:ext cx="2743200" cy="365125"/>
          </a:xfrm>
        </p:spPr>
        <p:txBody>
          <a:bodyPr/>
          <a:lstStyle/>
          <a:p>
            <a:fld id="{F80EDAB1-69B2-4E35-91AD-46ADB743EA91}" type="slidenum">
              <a:rPr lang="en-US" smtClean="0"/>
              <a:t>9</a:t>
            </a:fld>
            <a:endParaRPr lang="en-US" dirty="0"/>
          </a:p>
        </p:txBody>
      </p:sp>
      <p:sp>
        <p:nvSpPr>
          <p:cNvPr id="6" name="Rectangle 5"/>
          <p:cNvSpPr/>
          <p:nvPr/>
        </p:nvSpPr>
        <p:spPr>
          <a:xfrm>
            <a:off x="1160386" y="1283074"/>
            <a:ext cx="10009841" cy="498598"/>
          </a:xfrm>
          <a:prstGeom prst="rect">
            <a:avLst/>
          </a:prstGeom>
        </p:spPr>
        <p:txBody>
          <a:bodyPr wrap="square">
            <a:spAutoFit/>
          </a:bodyPr>
          <a:lstStyle/>
          <a:p>
            <a:pPr algn="just">
              <a:lnSpc>
                <a:spcPct val="110000"/>
              </a:lnSpc>
              <a:buClr>
                <a:srgbClr val="C00000"/>
              </a:buClr>
            </a:pP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Free Electron Model </a:t>
            </a:r>
            <a:r>
              <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Electrons moving in a One-Dimensional Potential Well</a:t>
            </a:r>
            <a:endParaRPr lang="en-US" sz="2400" dirty="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9" name="Group 8"/>
          <p:cNvGrpSpPr/>
          <p:nvPr/>
        </p:nvGrpSpPr>
        <p:grpSpPr>
          <a:xfrm>
            <a:off x="1351971" y="3017175"/>
            <a:ext cx="9085051" cy="3200876"/>
            <a:chOff x="707735" y="3268904"/>
            <a:chExt cx="9085051" cy="3200876"/>
          </a:xfrm>
        </p:grpSpPr>
        <mc:AlternateContent xmlns:mc="http://schemas.openxmlformats.org/markup-compatibility/2006" xmlns:a14="http://schemas.microsoft.com/office/drawing/2010/main">
          <mc:Choice Requires="a14">
            <p:sp>
              <p:nvSpPr>
                <p:cNvPr id="7" name="Rectangle 6"/>
                <p:cNvSpPr/>
                <p:nvPr/>
              </p:nvSpPr>
              <p:spPr>
                <a:xfrm>
                  <a:off x="707735" y="3268904"/>
                  <a:ext cx="9085051" cy="3200876"/>
                </a:xfrm>
                <a:prstGeom prst="rect">
                  <a:avLst/>
                </a:prstGeom>
              </p:spPr>
              <p:txBody>
                <a:bodyPr wrap="square">
                  <a:spAutoFit/>
                </a:bodyPr>
                <a:lstStyle/>
                <a:p>
                  <a:pPr marL="342900" indent="-342900" algn="just">
                    <a:buClr>
                      <a:srgbClr val="C00000"/>
                    </a:buClr>
                    <a:buFont typeface="Wingdings" panose="05000000000000000000" pitchFamily="2" charset="2"/>
                    <a:buChar char="v"/>
                  </a:pPr>
                  <a:r>
                    <a:rPr lang="en-US" sz="2200" dirty="0" smtClean="0">
                      <a:latin typeface="Times New Roman" panose="02020603050405020304" pitchFamily="18" charset="0"/>
                      <a:cs typeface="Times New Roman" panose="02020603050405020304" pitchFamily="18" charset="0"/>
                    </a:rPr>
                    <a:t>The Second Boundary Condition is:</a:t>
                  </a:r>
                </a:p>
                <a:p>
                  <a:pPr algn="just">
                    <a:buClr>
                      <a:srgbClr val="C00000"/>
                    </a:buClr>
                  </a:pPr>
                  <a:endParaRPr lang="en-US" sz="2200" dirty="0">
                    <a:latin typeface="Times New Roman" panose="02020603050405020304" pitchFamily="18" charset="0"/>
                    <a:cs typeface="Times New Roman" panose="02020603050405020304" pitchFamily="18" charset="0"/>
                  </a:endParaRPr>
                </a:p>
                <a:p>
                  <a:pPr algn="just">
                    <a:buClr>
                      <a:srgbClr val="C00000"/>
                    </a:buClr>
                  </a:pPr>
                  <a:endParaRPr lang="en-US" sz="2200" dirty="0">
                    <a:latin typeface="Times New Roman" panose="02020603050405020304" pitchFamily="18" charset="0"/>
                    <a:cs typeface="Times New Roman" panose="02020603050405020304" pitchFamily="18" charset="0"/>
                  </a:endParaRPr>
                </a:p>
                <a:p>
                  <a:pPr algn="just">
                    <a:buClr>
                      <a:srgbClr val="C00000"/>
                    </a:buClr>
                  </a:pP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smtClean="0">
                      <a:latin typeface="Times New Roman" panose="02020603050405020304" pitchFamily="18" charset="0"/>
                      <a:cs typeface="Times New Roman" panose="02020603050405020304" pitchFamily="18" charset="0"/>
                    </a:rPr>
                    <a:t>But we have seen that by </a:t>
                  </a:r>
                  <a:r>
                    <a:rPr lang="en-IN" sz="2200" dirty="0">
                      <a:latin typeface="Times New Roman" panose="02020603050405020304" pitchFamily="18" charset="0"/>
                      <a:cs typeface="Times New Roman" panose="02020603050405020304" pitchFamily="18" charset="0"/>
                    </a:rPr>
                    <a:t>the first boundary condition, </a:t>
                  </a:r>
                  <a:r>
                    <a:rPr lang="en-IN" sz="2200" i="1" dirty="0">
                      <a:latin typeface="Times New Roman" panose="02020603050405020304" pitchFamily="18" charset="0"/>
                      <a:cs typeface="Times New Roman" panose="02020603050405020304" pitchFamily="18" charset="0"/>
                    </a:rPr>
                    <a:t>B</a:t>
                  </a:r>
                  <a:r>
                    <a:rPr lang="en-IN" sz="2200" dirty="0">
                      <a:latin typeface="Times New Roman" panose="02020603050405020304" pitchFamily="18" charset="0"/>
                      <a:cs typeface="Times New Roman" panose="02020603050405020304" pitchFamily="18" charset="0"/>
                    </a:rPr>
                    <a:t> is already </a:t>
                  </a:r>
                  <a:r>
                    <a:rPr lang="en-IN" sz="2200" dirty="0" smtClean="0">
                      <a:latin typeface="Times New Roman" panose="02020603050405020304" pitchFamily="18" charset="0"/>
                      <a:cs typeface="Times New Roman" panose="02020603050405020304" pitchFamily="18" charset="0"/>
                    </a:rPr>
                    <a:t>0</a:t>
                  </a:r>
                  <a:r>
                    <a:rPr lang="en-IN" sz="2200" dirty="0">
                      <a:latin typeface="Times New Roman" panose="02020603050405020304" pitchFamily="18" charset="0"/>
                      <a:cs typeface="Times New Roman" panose="02020603050405020304" pitchFamily="18" charset="0"/>
                    </a:rPr>
                    <a:t>. So this means that </a:t>
                  </a:r>
                  <a14:m>
                    <m:oMath xmlns:m="http://schemas.openxmlformats.org/officeDocument/2006/math">
                      <m:r>
                        <a:rPr lang="en-IN" sz="2200" i="1">
                          <a:latin typeface="Cambria Math"/>
                        </a:rPr>
                        <m:t>𝐴</m:t>
                      </m:r>
                      <m:func>
                        <m:funcPr>
                          <m:ctrlPr>
                            <a:rPr lang="en-US" sz="2200" i="1">
                              <a:latin typeface="Cambria Math"/>
                            </a:rPr>
                          </m:ctrlPr>
                        </m:funcPr>
                        <m:fName>
                          <m:r>
                            <m:rPr>
                              <m:sty m:val="p"/>
                            </m:rPr>
                            <a:rPr lang="en-IN" sz="2200">
                              <a:latin typeface="Cambria Math"/>
                            </a:rPr>
                            <m:t>sin</m:t>
                          </m:r>
                        </m:fName>
                        <m:e>
                          <m:r>
                            <a:rPr lang="en-IN" sz="2200" i="1">
                              <a:latin typeface="Cambria Math"/>
                            </a:rPr>
                            <m:t>𝑘𝑎</m:t>
                          </m:r>
                        </m:e>
                      </m:func>
                      <m:r>
                        <a:rPr lang="en-IN" sz="2200" i="1">
                          <a:latin typeface="Cambria Math"/>
                        </a:rPr>
                        <m:t>=0</m:t>
                      </m:r>
                    </m:oMath>
                  </a14:m>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endParaRPr lang="en-US" sz="2200" dirty="0" smtClean="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v"/>
                  </a:pPr>
                  <a:r>
                    <a:rPr lang="en-IN" sz="2200" dirty="0">
                      <a:latin typeface="Times New Roman" panose="02020603050405020304" pitchFamily="18" charset="0"/>
                      <a:cs typeface="Times New Roman" panose="02020603050405020304" pitchFamily="18" charset="0"/>
                    </a:rPr>
                    <a:t>Now </a:t>
                  </a:r>
                  <a:r>
                    <a:rPr lang="en-IN" sz="2200" i="1" dirty="0">
                      <a:latin typeface="Times New Roman" panose="02020603050405020304" pitchFamily="18" charset="0"/>
                      <a:cs typeface="Times New Roman" panose="02020603050405020304" pitchFamily="18" charset="0"/>
                    </a:rPr>
                    <a:t>A</a:t>
                  </a:r>
                  <a:r>
                    <a:rPr lang="en-IN" sz="2200" dirty="0">
                      <a:latin typeface="Times New Roman" panose="02020603050405020304" pitchFamily="18" charset="0"/>
                      <a:cs typeface="Times New Roman" panose="02020603050405020304" pitchFamily="18" charset="0"/>
                    </a:rPr>
                    <a:t> cannot be zero since if both constants are zero, </a:t>
                  </a:r>
                  <a:r>
                    <a:rPr lang="en-IN" sz="2200" i="1" dirty="0">
                      <a:latin typeface="Times New Roman" panose="02020603050405020304" pitchFamily="18" charset="0"/>
                      <a:cs typeface="Times New Roman" panose="02020603050405020304" pitchFamily="18" charset="0"/>
                    </a:rPr>
                    <a:t>Ψ</a:t>
                  </a:r>
                  <a:r>
                    <a:rPr lang="en-IN" sz="2200" dirty="0">
                      <a:latin typeface="Times New Roman" panose="02020603050405020304" pitchFamily="18" charset="0"/>
                      <a:cs typeface="Times New Roman" panose="02020603050405020304" pitchFamily="18" charset="0"/>
                    </a:rPr>
                    <a:t> is always equal to zero. </a:t>
                  </a:r>
                  <a:endParaRPr lang="en-US" sz="22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7735" y="3268904"/>
                  <a:ext cx="9085051" cy="3200876"/>
                </a:xfrm>
                <a:prstGeom prst="rect">
                  <a:avLst/>
                </a:prstGeom>
                <a:blipFill rotWithShape="0">
                  <a:blip r:embed="rId3"/>
                  <a:stretch>
                    <a:fillRect l="-738" t="-1333" r="-872" b="-952"/>
                  </a:stretch>
                </a:blipFill>
              </p:spPr>
              <p:txBody>
                <a:bodyPr/>
                <a:lstStyle/>
                <a:p>
                  <a:r>
                    <a:rPr lang="en-US">
                      <a:noFill/>
                    </a:rPr>
                    <a:t> </a:t>
                  </a:r>
                </a:p>
              </p:txBody>
            </p:sp>
          </mc:Fallback>
        </mc:AlternateContent>
        <p:sp>
          <p:nvSpPr>
            <p:cNvPr id="4" name="Rectangle 3"/>
            <p:cNvSpPr/>
            <p:nvPr/>
          </p:nvSpPr>
          <p:spPr>
            <a:xfrm>
              <a:off x="920708" y="3895683"/>
              <a:ext cx="2093843" cy="457048"/>
            </a:xfrm>
            <a:prstGeom prst="rect">
              <a:avLst/>
            </a:prstGeom>
          </p:spPr>
          <p:txBody>
            <a:bodyPr wrap="none">
              <a:spAutoFit/>
            </a:bodyPr>
            <a:lstStyle/>
            <a:p>
              <a:pPr marL="228600" algn="just">
                <a:lnSpc>
                  <a:spcPct val="115000"/>
                </a:lnSpc>
                <a:spcAft>
                  <a:spcPts val="1000"/>
                </a:spcAft>
              </a:pPr>
              <a:r>
                <a:rPr lang="en-IN" sz="2200" dirty="0">
                  <a:latin typeface="Times New Roman" panose="02020603050405020304" pitchFamily="18" charset="0"/>
                  <a:ea typeface="Calibri" panose="020F0502020204030204" pitchFamily="34" charset="0"/>
                  <a:cs typeface="Times New Roman" panose="02020603050405020304" pitchFamily="18" charset="0"/>
                </a:rPr>
                <a:t>(</a:t>
              </a:r>
              <a:r>
                <a:rPr lang="en-IN" sz="2200" dirty="0" smtClean="0">
                  <a:latin typeface="Times New Roman" panose="02020603050405020304" pitchFamily="18" charset="0"/>
                  <a:ea typeface="Calibri" panose="020F0502020204030204" pitchFamily="34" charset="0"/>
                  <a:cs typeface="Times New Roman" panose="02020603050405020304" pitchFamily="18" charset="0"/>
                </a:rPr>
                <a:t>ii)</a:t>
              </a:r>
              <a:r>
                <a:rPr lang="en-IN" sz="2200" dirty="0" smtClean="0"/>
                <a:t> </a:t>
              </a:r>
              <a:r>
                <a:rPr lang="en-IN" sz="2200" i="1" dirty="0">
                  <a:latin typeface="Times New Roman" panose="02020603050405020304" pitchFamily="18" charset="0"/>
                  <a:cs typeface="Times New Roman" panose="02020603050405020304" pitchFamily="18" charset="0"/>
                </a:rPr>
                <a:t>Ψ</a:t>
              </a:r>
              <a:r>
                <a:rPr lang="en-IN" sz="2200" dirty="0">
                  <a:latin typeface="Times New Roman" panose="02020603050405020304" pitchFamily="18" charset="0"/>
                  <a:cs typeface="Times New Roman" panose="02020603050405020304" pitchFamily="18" charset="0"/>
                </a:rPr>
                <a:t>=0 at </a:t>
              </a:r>
              <a:r>
                <a:rPr lang="en-IN" sz="2200" i="1" dirty="0" smtClean="0">
                  <a:latin typeface="Times New Roman" panose="02020603050405020304" pitchFamily="18" charset="0"/>
                  <a:cs typeface="Times New Roman" panose="02020603050405020304" pitchFamily="18" charset="0"/>
                </a:rPr>
                <a:t>x</a:t>
              </a:r>
              <a:r>
                <a:rPr lang="en-IN" sz="2200" dirty="0" smtClean="0">
                  <a:latin typeface="Times New Roman" panose="02020603050405020304" pitchFamily="18" charset="0"/>
                  <a:cs typeface="Times New Roman" panose="02020603050405020304" pitchFamily="18" charset="0"/>
                </a:rPr>
                <a:t>=</a:t>
              </a:r>
              <a:r>
                <a:rPr lang="en-IN" sz="2200" i="1" dirty="0" smtClean="0">
                  <a:latin typeface="Times New Roman" panose="02020603050405020304" pitchFamily="18" charset="0"/>
                  <a:cs typeface="Times New Roman" panose="02020603050405020304" pitchFamily="18" charset="0"/>
                </a:rPr>
                <a:t>a</a:t>
              </a:r>
              <a:endParaRPr lang="en-US" sz="2200" dirty="0">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415637" y="2168591"/>
            <a:ext cx="9259023" cy="484960"/>
            <a:chOff x="-581892" y="1711357"/>
            <a:chExt cx="9259023" cy="484960"/>
          </a:xfrm>
        </p:grpSpPr>
        <mc:AlternateContent xmlns:mc="http://schemas.openxmlformats.org/markup-compatibility/2006" xmlns:a14="http://schemas.microsoft.com/office/drawing/2010/main">
          <mc:Choice Requires="a14">
            <p:sp>
              <p:nvSpPr>
                <p:cNvPr id="13" name="Rectangle 12"/>
                <p:cNvSpPr/>
                <p:nvPr/>
              </p:nvSpPr>
              <p:spPr>
                <a:xfrm>
                  <a:off x="-581892" y="1765430"/>
                  <a:ext cx="7373983" cy="430887"/>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𝜓</m:t>
                        </m:r>
                        <m:d>
                          <m:dPr>
                            <m:ctrlPr>
                              <a:rPr lang="en-US" sz="2200" i="1">
                                <a:latin typeface="Cambria Math"/>
                              </a:rPr>
                            </m:ctrlPr>
                          </m:dPr>
                          <m:e>
                            <m:r>
                              <a:rPr lang="en-US" sz="2200" i="1">
                                <a:latin typeface="Cambria Math" panose="02040503050406030204" pitchFamily="18" charset="0"/>
                              </a:rPr>
                              <m:t>𝑥</m:t>
                            </m:r>
                          </m:e>
                        </m:d>
                        <m:r>
                          <a:rPr lang="en-US" sz="2200" i="0">
                            <a:latin typeface="Cambria Math" panose="02040503050406030204" pitchFamily="18" charset="0"/>
                          </a:rPr>
                          <m:t>=</m:t>
                        </m:r>
                        <m:r>
                          <a:rPr lang="en-US" sz="2200" i="1">
                            <a:latin typeface="Cambria Math" panose="02040503050406030204" pitchFamily="18" charset="0"/>
                          </a:rPr>
                          <m:t>𝐴</m:t>
                        </m:r>
                        <m:func>
                          <m:funcPr>
                            <m:ctrlPr>
                              <a:rPr lang="en-US" sz="2200" i="1">
                                <a:latin typeface="Cambria Math"/>
                              </a:rPr>
                            </m:ctrlPr>
                          </m:funcPr>
                          <m:fName>
                            <m:r>
                              <m:rPr>
                                <m:sty m:val="p"/>
                              </m:rPr>
                              <a:rPr lang="en-US" sz="2200" i="0">
                                <a:latin typeface="Cambria Math" panose="02040503050406030204" pitchFamily="18" charset="0"/>
                              </a:rPr>
                              <m:t>sin</m:t>
                            </m:r>
                          </m:fName>
                          <m:e>
                            <m:r>
                              <a:rPr lang="en-US" sz="2200" i="1">
                                <a:latin typeface="Cambria Math" panose="02040503050406030204" pitchFamily="18" charset="0"/>
                              </a:rPr>
                              <m:t>𝑘𝑥</m:t>
                            </m:r>
                          </m:e>
                        </m:func>
                        <m:r>
                          <a:rPr lang="en-US" sz="2200" i="0">
                            <a:latin typeface="Cambria Math" panose="02040503050406030204" pitchFamily="18" charset="0"/>
                          </a:rPr>
                          <m:t>+</m:t>
                        </m:r>
                        <m:r>
                          <a:rPr lang="en-US" sz="2200" i="1">
                            <a:latin typeface="Cambria Math" panose="02040503050406030204" pitchFamily="18" charset="0"/>
                          </a:rPr>
                          <m:t>𝐵</m:t>
                        </m:r>
                        <m:func>
                          <m:funcPr>
                            <m:ctrlPr>
                              <a:rPr lang="en-US" sz="2200" i="1">
                                <a:latin typeface="Cambria Math"/>
                              </a:rPr>
                            </m:ctrlPr>
                          </m:funcPr>
                          <m:fName>
                            <m:r>
                              <m:rPr>
                                <m:sty m:val="p"/>
                              </m:rPr>
                              <a:rPr lang="en-US" sz="2200" i="0">
                                <a:latin typeface="Cambria Math" panose="02040503050406030204" pitchFamily="18" charset="0"/>
                              </a:rPr>
                              <m:t>cos</m:t>
                            </m:r>
                          </m:fName>
                          <m:e>
                            <m:r>
                              <a:rPr lang="en-US" sz="2200" i="1">
                                <a:latin typeface="Cambria Math" panose="02040503050406030204" pitchFamily="18" charset="0"/>
                              </a:rPr>
                              <m:t>𝑘𝑥</m:t>
                            </m:r>
                          </m:e>
                        </m:func>
                      </m:oMath>
                    </m:oMathPara>
                  </a14:m>
                  <a:endParaRPr lang="en-US" sz="2200" dirty="0"/>
                </a:p>
              </p:txBody>
            </p:sp>
          </mc:Choice>
          <mc:Fallback xmlns="">
            <p:sp>
              <p:nvSpPr>
                <p:cNvPr id="13" name="Rectangle 12"/>
                <p:cNvSpPr>
                  <a:spLocks noRot="1" noChangeAspect="1" noMove="1" noResize="1" noEditPoints="1" noAdjustHandles="1" noChangeArrowheads="1" noChangeShapeType="1" noTextEdit="1"/>
                </p:cNvSpPr>
                <p:nvPr/>
              </p:nvSpPr>
              <p:spPr>
                <a:xfrm>
                  <a:off x="-581892" y="1765430"/>
                  <a:ext cx="7373983" cy="430887"/>
                </a:xfrm>
                <a:prstGeom prst="rect">
                  <a:avLst/>
                </a:prstGeom>
                <a:blipFill rotWithShape="0">
                  <a:blip r:embed="rId4"/>
                  <a:stretch>
                    <a:fillRect b="-15714"/>
                  </a:stretch>
                </a:blipFill>
              </p:spPr>
              <p:txBody>
                <a:bodyPr/>
                <a:lstStyle/>
                <a:p>
                  <a:r>
                    <a:rPr lang="en-US">
                      <a:noFill/>
                    </a:rPr>
                    <a:t> </a:t>
                  </a:r>
                </a:p>
              </p:txBody>
            </p:sp>
          </mc:Fallback>
        </mc:AlternateContent>
        <p:sp>
          <p:nvSpPr>
            <p:cNvPr id="14" name="TextBox 13"/>
            <p:cNvSpPr txBox="1"/>
            <p:nvPr/>
          </p:nvSpPr>
          <p:spPr>
            <a:xfrm>
              <a:off x="5250261" y="1711357"/>
              <a:ext cx="3426870" cy="461665"/>
            </a:xfrm>
            <a:prstGeom prst="rect">
              <a:avLst/>
            </a:prstGeom>
            <a:noFill/>
          </p:spPr>
          <p:txBody>
            <a:bodyPr wrap="square" rtlCol="0">
              <a:spAutoFit/>
            </a:bodyPr>
            <a:lstStyle/>
            <a:p>
              <a:r>
                <a:rPr lang="en-IN" sz="2400" dirty="0">
                  <a:latin typeface="Times New Roman" panose="02020603050405020304" pitchFamily="18" charset="0"/>
                  <a:ea typeface="Calibri" panose="020F0502020204030204" pitchFamily="34" charset="0"/>
                  <a:cs typeface="Times New Roman" panose="02020603050405020304" pitchFamily="18" charset="0"/>
                </a:rPr>
                <a:t>------------------- </a:t>
              </a:r>
              <a:r>
                <a:rPr lang="en-IN" sz="2400" dirty="0" smtClean="0">
                  <a:latin typeface="Times New Roman" panose="02020603050405020304" pitchFamily="18" charset="0"/>
                  <a:ea typeface="Calibri" panose="020F0502020204030204" pitchFamily="34" charset="0"/>
                  <a:cs typeface="Times New Roman" panose="02020603050405020304" pitchFamily="18" charset="0"/>
                </a:rPr>
                <a:t>Eq.2</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17860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4783</TotalTime>
  <Words>1663</Words>
  <Application>Microsoft Office PowerPoint</Application>
  <PresentationFormat>Custom</PresentationFormat>
  <Paragraphs>190</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THIRD YEAR T.D.C., SCIENCE  PAPER-III, Part E  Paper Code - 3163</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lpstr>UNIT – 1 : CRYSTALLOGRAPHY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YEAR T.D.C., SCIENCE  PAPER-III, Part D  Paper Code - 3163</dc:title>
  <dc:creator>USER</dc:creator>
  <cp:lastModifiedBy>lakshmi</cp:lastModifiedBy>
  <cp:revision>117</cp:revision>
  <dcterms:created xsi:type="dcterms:W3CDTF">2020-08-05T22:11:52Z</dcterms:created>
  <dcterms:modified xsi:type="dcterms:W3CDTF">2020-08-25T03:09:01Z</dcterms:modified>
</cp:coreProperties>
</file>